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6" r:id="rId4"/>
    <p:sldId id="269" r:id="rId5"/>
    <p:sldId id="257" r:id="rId6"/>
    <p:sldId id="258" r:id="rId7"/>
    <p:sldId id="259" r:id="rId8"/>
    <p:sldId id="278" r:id="rId9"/>
    <p:sldId id="277" r:id="rId10"/>
    <p:sldId id="260" r:id="rId11"/>
    <p:sldId id="261" r:id="rId12"/>
    <p:sldId id="262" r:id="rId13"/>
    <p:sldId id="264" r:id="rId14"/>
    <p:sldId id="27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69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ev.fbk.eu/OCR/Product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03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Pre-SWOT Report.</a:t>
            </a:r>
            <a:br>
              <a:rPr lang="en-US" dirty="0" smtClean="0"/>
            </a:br>
            <a:r>
              <a:rPr lang="en-US" dirty="0" smtClean="0"/>
              <a:t>Offline Handwritten Arabic OCR</a:t>
            </a:r>
            <a:br>
              <a:rPr lang="en-US" dirty="0" smtClean="0"/>
            </a:br>
            <a:r>
              <a:rPr lang="en-US" sz="2700" dirty="0" smtClean="0"/>
              <a:t>(Intelligent Character Recognition ICR)</a:t>
            </a:r>
            <a:endParaRPr lang="ar-EG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Dr. Mohamed El-Mahallawy</a:t>
            </a:r>
          </a:p>
          <a:p>
            <a:r>
              <a:rPr lang="en-US" sz="1200" dirty="0" smtClean="0"/>
              <a:t>Eng. Hesham Osman</a:t>
            </a:r>
          </a:p>
          <a:p>
            <a:r>
              <a:rPr lang="en-US" sz="1200" dirty="0" smtClean="0"/>
              <a:t>Eng. </a:t>
            </a:r>
            <a:r>
              <a:rPr lang="en-US" sz="1200" dirty="0" err="1" smtClean="0"/>
              <a:t>Rana</a:t>
            </a:r>
            <a:r>
              <a:rPr lang="en-US" sz="1200" dirty="0" smtClean="0"/>
              <a:t> </a:t>
            </a:r>
            <a:r>
              <a:rPr lang="en-US" sz="1200" dirty="0" err="1" smtClean="0"/>
              <a:t>Abdou</a:t>
            </a:r>
            <a:endParaRPr lang="en-US" sz="1200" dirty="0" smtClean="0"/>
          </a:p>
          <a:p>
            <a:r>
              <a:rPr lang="en-US" sz="1200" dirty="0" smtClean="0"/>
              <a:t>Dr. Mohamed </a:t>
            </a:r>
            <a:r>
              <a:rPr lang="en-US" sz="1200" dirty="0" err="1" smtClean="0"/>
              <a:t>Waleed</a:t>
            </a:r>
            <a:r>
              <a:rPr lang="en-US" sz="1200" dirty="0" smtClean="0"/>
              <a:t> </a:t>
            </a:r>
            <a:r>
              <a:rPr lang="en-US" sz="1200" dirty="0" err="1" smtClean="0"/>
              <a:t>Fakhr</a:t>
            </a:r>
            <a:endParaRPr lang="en-US" sz="1200" dirty="0" smtClean="0"/>
          </a:p>
          <a:p>
            <a:r>
              <a:rPr lang="en-US" sz="1200" dirty="0" smtClean="0"/>
              <a:t>Dr. </a:t>
            </a:r>
            <a:r>
              <a:rPr lang="en-US" sz="1200" dirty="0" err="1" smtClean="0"/>
              <a:t>Mohsen</a:t>
            </a:r>
            <a:r>
              <a:rPr lang="en-US" sz="1200" dirty="0" smtClean="0"/>
              <a:t> </a:t>
            </a:r>
            <a:r>
              <a:rPr lang="en-US" sz="1200" dirty="0" err="1" smtClean="0"/>
              <a:t>Rashwan</a:t>
            </a:r>
            <a:endParaRPr lang="en-US" sz="1200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6- Required Modules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Pre-processing tools: baseline detection, noise removal, slope and slant correction.</a:t>
            </a:r>
          </a:p>
          <a:p>
            <a:pPr lvl="0"/>
            <a:r>
              <a:rPr lang="en-US" dirty="0" smtClean="0"/>
              <a:t>Text detection, contouring, thinning tools.</a:t>
            </a:r>
          </a:p>
          <a:p>
            <a:pPr lvl="0"/>
            <a:r>
              <a:rPr lang="en-US" dirty="0" smtClean="0"/>
              <a:t>Word based language model</a:t>
            </a:r>
          </a:p>
          <a:p>
            <a:pPr lvl="0"/>
            <a:r>
              <a:rPr lang="en-US" dirty="0" smtClean="0"/>
              <a:t>Grapheme or PAW based </a:t>
            </a:r>
            <a:r>
              <a:rPr lang="en-US" dirty="0" err="1" smtClean="0"/>
              <a:t>segmenter</a:t>
            </a:r>
            <a:endParaRPr lang="en-US" dirty="0" smtClean="0"/>
          </a:p>
          <a:p>
            <a:pPr lvl="0"/>
            <a:r>
              <a:rPr lang="en-US" dirty="0" smtClean="0"/>
              <a:t>Grapheme or PAW based language model </a:t>
            </a:r>
          </a:p>
          <a:p>
            <a:pPr lvl="0"/>
            <a:r>
              <a:rPr lang="en-US" dirty="0" smtClean="0"/>
              <a:t>Statistical training tools: HTK, SRI, </a:t>
            </a:r>
            <a:r>
              <a:rPr lang="en-US" dirty="0" err="1" smtClean="0"/>
              <a:t>Matlab</a:t>
            </a:r>
            <a:r>
              <a:rPr lang="en-US" dirty="0" smtClean="0"/>
              <a:t>, and many neural network tools.</a:t>
            </a:r>
          </a:p>
          <a:p>
            <a:pPr lvl="0"/>
            <a:r>
              <a:rPr lang="en-US" dirty="0" smtClean="0"/>
              <a:t>Error analysis tools: Need to be implemented.</a:t>
            </a:r>
          </a:p>
          <a:p>
            <a:pPr lvl="0"/>
            <a:r>
              <a:rPr lang="en-US" dirty="0" smtClean="0"/>
              <a:t>Language Recognition tool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7- Required Resources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training: 4,000 writers, each writing 50 words, (total of 200,000), selected to cover existing </a:t>
            </a:r>
            <a:r>
              <a:rPr lang="en-US" dirty="0" smtClean="0"/>
              <a:t>PAWs. Focus on Post Office mail sorting domain.</a:t>
            </a:r>
            <a:endParaRPr lang="en-US" dirty="0" smtClean="0"/>
          </a:p>
          <a:p>
            <a:r>
              <a:rPr lang="en-US" dirty="0" smtClean="0"/>
              <a:t>Grapheme or PAW annotation is required to cover at least </a:t>
            </a:r>
            <a:r>
              <a:rPr lang="en-US" dirty="0" smtClean="0"/>
              <a:t>10 </a:t>
            </a:r>
            <a:r>
              <a:rPr lang="en-US" dirty="0" smtClean="0"/>
              <a:t>instances for each PAW.</a:t>
            </a:r>
          </a:p>
          <a:p>
            <a:r>
              <a:rPr lang="en-US" dirty="0" smtClean="0"/>
              <a:t>The rest of the data should be word transcribed.</a:t>
            </a:r>
          </a:p>
          <a:p>
            <a:r>
              <a:rPr lang="en-US" dirty="0" smtClean="0"/>
              <a:t>As for the benchmarking data, a lexicon of 1000 words corresponded to a total set of 10,000 instances, employing 200 writers, with an average of 10 occurrences for each word in the lexicon </a:t>
            </a:r>
            <a:r>
              <a:rPr lang="en-US" sz="2600" b="1" dirty="0" smtClean="0"/>
              <a:t>(Lexicon based on Mail sorting Post Office domain).</a:t>
            </a:r>
            <a:endParaRPr lang="en-US" sz="2600" b="1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 Available Resources and Gaps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need some tools to be available (pre-processing) and for quick manual annotation.</a:t>
            </a:r>
          </a:p>
          <a:p>
            <a:r>
              <a:rPr lang="en-US" dirty="0" smtClean="0"/>
              <a:t>There are many available data sets, e.g., MADCAT (LDC) 5000 pages but not available yet. </a:t>
            </a:r>
          </a:p>
          <a:p>
            <a:r>
              <a:rPr lang="en-US" dirty="0" smtClean="0"/>
              <a:t>IFN/ENIT (Tunisian city names) over 32,000 words training and 10,000 words testing (used in ICDAR2009 competition).</a:t>
            </a:r>
          </a:p>
          <a:p>
            <a:r>
              <a:rPr lang="en-US" dirty="0" smtClean="0"/>
              <a:t>Many other smaller sets exist but need revising and integrating.</a:t>
            </a:r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9- Preliminary SWOT analysis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Strengths: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Potential to have huge amounts of annotated data.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Expertise in pattern recognition and Arabic text processing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dirty="0" smtClean="0"/>
              <a:t>Weaknesses: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No comprehensive training data which is task independent and writer independent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performance is still not acceptable for products </a:t>
            </a:r>
          </a:p>
          <a:p>
            <a:r>
              <a:rPr lang="en-US" dirty="0" smtClean="0"/>
              <a:t>Opportunities</a:t>
            </a:r>
            <a:r>
              <a:rPr lang="en-US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No </a:t>
            </a:r>
            <a:r>
              <a:rPr lang="en-US" sz="1800" dirty="0" smtClean="0"/>
              <a:t>existing product is yet satisfactory enough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Niche applications  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Threats: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Other R&amp;D groups all over the world are working hard and racing for a radical solution of the problem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need to ICR may diminish by </a:t>
            </a:r>
            <a:r>
              <a:rPr lang="en-US" sz="1800" dirty="0" smtClean="0"/>
              <a:t>time by more use of online devices.</a:t>
            </a:r>
            <a:endParaRPr lang="en-US" sz="18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10- Survey Questions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Specify the applications that ICR recognition will be used for</a:t>
            </a:r>
            <a:endParaRPr lang="en-US" dirty="0" smtClean="0"/>
          </a:p>
          <a:p>
            <a:pPr lvl="0"/>
            <a:r>
              <a:rPr lang="en-US" b="1" dirty="0" smtClean="0"/>
              <a:t>What is the data used/intended to train the system?</a:t>
            </a:r>
            <a:endParaRPr lang="en-US" dirty="0" smtClean="0"/>
          </a:p>
          <a:p>
            <a:pPr lvl="0"/>
            <a:r>
              <a:rPr lang="en-US" b="1" dirty="0" smtClean="0"/>
              <a:t>What is the benchmark to test your system on?</a:t>
            </a:r>
            <a:endParaRPr lang="en-US" dirty="0" smtClean="0"/>
          </a:p>
          <a:p>
            <a:pPr lvl="0"/>
            <a:r>
              <a:rPr lang="en-US" b="1" dirty="0" smtClean="0"/>
              <a:t>Would you be interested to contribute in the data collection. At what capacity?</a:t>
            </a:r>
            <a:endParaRPr lang="en-US" dirty="0" smtClean="0"/>
          </a:p>
          <a:p>
            <a:pPr lvl="0"/>
            <a:r>
              <a:rPr lang="en-US" b="1" dirty="0" smtClean="0"/>
              <a:t>Would you be interested to buy Arabic ICR annotated data?</a:t>
            </a:r>
            <a:endParaRPr lang="en-US" dirty="0" smtClean="0"/>
          </a:p>
          <a:p>
            <a:pPr lvl="0"/>
            <a:r>
              <a:rPr lang="en-US" b="1" dirty="0" smtClean="0"/>
              <a:t>Would you be interested to contribute in a competition</a:t>
            </a:r>
            <a:endParaRPr lang="en-US" dirty="0" smtClean="0"/>
          </a:p>
          <a:p>
            <a:pPr lvl="0"/>
            <a:r>
              <a:rPr lang="en-US" b="1" dirty="0" smtClean="0"/>
              <a:t>How many persons working in this area in your team? What are their qualifications?</a:t>
            </a:r>
            <a:endParaRPr lang="en-US" dirty="0" smtClean="0"/>
          </a:p>
          <a:p>
            <a:pPr lvl="0"/>
            <a:r>
              <a:rPr lang="en-US" b="1" dirty="0" smtClean="0"/>
              <a:t>What are the platforms supported/targeted in your application?</a:t>
            </a:r>
            <a:endParaRPr lang="en-US" dirty="0" smtClean="0"/>
          </a:p>
          <a:p>
            <a:pPr lvl="0"/>
            <a:r>
              <a:rPr lang="en-US" b="1" dirty="0" smtClean="0"/>
              <a:t>What is the market share anticipated in your application?</a:t>
            </a:r>
            <a:endParaRPr lang="en-US" dirty="0" smtClean="0"/>
          </a:p>
          <a:p>
            <a:pPr lvl="0"/>
            <a:r>
              <a:rPr lang="en-US" b="1" dirty="0" smtClean="0"/>
              <a:t>Would your application support any other languages? Explain.</a:t>
            </a:r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 List of Survey Targets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smtClean="0"/>
              <a:t>Sakhr</a:t>
            </a:r>
          </a:p>
          <a:p>
            <a:pPr lvl="0"/>
            <a:r>
              <a:rPr lang="en-US" dirty="0" smtClean="0"/>
              <a:t>RDI</a:t>
            </a:r>
          </a:p>
          <a:p>
            <a:pPr lvl="0"/>
            <a:r>
              <a:rPr lang="en-US" dirty="0" err="1" smtClean="0"/>
              <a:t>ImagiNet</a:t>
            </a:r>
            <a:endParaRPr lang="en-US" dirty="0" smtClean="0"/>
          </a:p>
          <a:p>
            <a:pPr lvl="0"/>
            <a:r>
              <a:rPr lang="en-US" dirty="0" smtClean="0"/>
              <a:t>Orange- Cairo</a:t>
            </a:r>
          </a:p>
          <a:p>
            <a:pPr lvl="0"/>
            <a:r>
              <a:rPr lang="en-US" dirty="0" smtClean="0"/>
              <a:t>IBM- Cairo</a:t>
            </a:r>
          </a:p>
          <a:p>
            <a:pPr lvl="0"/>
            <a:r>
              <a:rPr lang="en-US" dirty="0" smtClean="0"/>
              <a:t>Cairo University</a:t>
            </a:r>
          </a:p>
          <a:p>
            <a:pPr lvl="0"/>
            <a:r>
              <a:rPr lang="en-US" dirty="0" err="1" smtClean="0"/>
              <a:t>Ain</a:t>
            </a:r>
            <a:r>
              <a:rPr lang="en-US" dirty="0" smtClean="0"/>
              <a:t> Shams University</a:t>
            </a:r>
          </a:p>
          <a:p>
            <a:pPr lvl="0"/>
            <a:r>
              <a:rPr lang="en-US" dirty="0" smtClean="0"/>
              <a:t>Arab academy (AAST)</a:t>
            </a:r>
          </a:p>
          <a:p>
            <a:pPr lvl="0"/>
            <a:r>
              <a:rPr lang="en-US" dirty="0" smtClean="0"/>
              <a:t>AUC</a:t>
            </a:r>
          </a:p>
          <a:p>
            <a:pPr lvl="0"/>
            <a:r>
              <a:rPr lang="en-US" dirty="0" smtClean="0"/>
              <a:t>GUC</a:t>
            </a:r>
          </a:p>
          <a:p>
            <a:pPr lvl="0"/>
            <a:r>
              <a:rPr lang="en-US" dirty="0" smtClean="0"/>
              <a:t>Nile </a:t>
            </a:r>
            <a:r>
              <a:rPr lang="en-US" dirty="0" smtClean="0"/>
              <a:t>university</a:t>
            </a:r>
            <a:endParaRPr lang="en-US" dirty="0" smtClean="0"/>
          </a:p>
          <a:p>
            <a:pPr lvl="0"/>
            <a:r>
              <a:rPr lang="en-US" dirty="0" err="1" smtClean="0"/>
              <a:t>Azhar</a:t>
            </a:r>
            <a:r>
              <a:rPr lang="en-US" dirty="0" smtClean="0"/>
              <a:t> </a:t>
            </a:r>
            <a:r>
              <a:rPr lang="en-US" dirty="0" smtClean="0"/>
              <a:t>university </a:t>
            </a:r>
          </a:p>
          <a:p>
            <a:pPr lvl="0"/>
            <a:r>
              <a:rPr lang="en-US" dirty="0" err="1" smtClean="0"/>
              <a:t>Helwan</a:t>
            </a:r>
            <a:r>
              <a:rPr lang="en-US" dirty="0" smtClean="0"/>
              <a:t> university </a:t>
            </a:r>
          </a:p>
          <a:p>
            <a:pPr lvl="0"/>
            <a:r>
              <a:rPr lang="en-US" dirty="0" err="1" smtClean="0"/>
              <a:t>Assuit</a:t>
            </a:r>
            <a:r>
              <a:rPr lang="en-US" dirty="0" smtClean="0"/>
              <a:t> </a:t>
            </a:r>
            <a:r>
              <a:rPr lang="en-US" dirty="0" smtClean="0"/>
              <a:t>university</a:t>
            </a:r>
          </a:p>
          <a:p>
            <a:pPr lvl="0"/>
            <a:r>
              <a:rPr lang="en-US" dirty="0" smtClean="0"/>
              <a:t>Other universities outside Egypt</a:t>
            </a:r>
            <a:endParaRPr lang="en-US" dirty="0" smtClean="0"/>
          </a:p>
          <a:p>
            <a:r>
              <a:rPr lang="en-US" dirty="0" smtClean="0"/>
              <a:t>Other companies that are users of the technology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12- Key Figures in this Field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Alex </a:t>
            </a:r>
            <a:r>
              <a:rPr lang="en-US" dirty="0" smtClean="0"/>
              <a:t>Graves (TU Munich, Germany). 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Chafic</a:t>
            </a:r>
            <a:r>
              <a:rPr lang="en-US" dirty="0" smtClean="0"/>
              <a:t> </a:t>
            </a:r>
            <a:r>
              <a:rPr lang="en-US" dirty="0" err="1" smtClean="0"/>
              <a:t>Mokbel</a:t>
            </a:r>
            <a:r>
              <a:rPr lang="en-US" dirty="0" smtClean="0"/>
              <a:t> (Paris-Telecom)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Rami</a:t>
            </a:r>
            <a:r>
              <a:rPr lang="en-US" dirty="0" smtClean="0"/>
              <a:t> El-Hajj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Hazem</a:t>
            </a:r>
            <a:r>
              <a:rPr lang="en-US" dirty="0" smtClean="0"/>
              <a:t> </a:t>
            </a:r>
            <a:r>
              <a:rPr lang="en-US" dirty="0" err="1" smtClean="0"/>
              <a:t>AbdelAzeem</a:t>
            </a:r>
            <a:r>
              <a:rPr lang="en-US" dirty="0" smtClean="0"/>
              <a:t> (Egypt)</a:t>
            </a:r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1-Introduction and challenges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These systems recognize handwritten script that has been previously written offline and converted to a bitmap image.</a:t>
            </a:r>
          </a:p>
          <a:p>
            <a:r>
              <a:rPr lang="en-US" dirty="0" smtClean="0"/>
              <a:t>Arabic handwritten script is more difficult than Latin script for many reasons; overlapped characters, dotting shapes and location and high variability of writing styles based on cultural differences and background.</a:t>
            </a:r>
          </a:p>
          <a:p>
            <a:r>
              <a:rPr lang="en-US" dirty="0" smtClean="0"/>
              <a:t> Some examples are shown:</a:t>
            </a:r>
          </a:p>
          <a:p>
            <a:endParaRPr lang="ar-E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57200"/>
            <a:ext cx="43434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667000"/>
            <a:ext cx="30956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810000"/>
            <a:ext cx="3152775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2- Applications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Business applications  as  automatic processing of checks</a:t>
            </a:r>
          </a:p>
          <a:p>
            <a:pPr lvl="0"/>
            <a:r>
              <a:rPr lang="en-US" dirty="0" smtClean="0"/>
              <a:t>Automatic address reading for mail sorting</a:t>
            </a:r>
          </a:p>
          <a:p>
            <a:pPr lvl="0"/>
            <a:r>
              <a:rPr lang="en-US" dirty="0" smtClean="0"/>
              <a:t>Handprint form processing: Questionnaires, Tests, Purchase orders, Coupons, Applications, etc. </a:t>
            </a:r>
            <a:endParaRPr lang="en-US" dirty="0" smtClean="0"/>
          </a:p>
          <a:p>
            <a:pPr lvl="0"/>
            <a:r>
              <a:rPr lang="en-US" dirty="0" smtClean="0"/>
              <a:t>Mobile devices applications for automatic reading of signs and instructions (may be printed or handwritten).</a:t>
            </a:r>
            <a:endParaRPr lang="en-US" dirty="0" smtClean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3- State of the art in products        (Latin script)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Offline Handwritten OCR is a  relatively mature technology for Latin script with acceptable performance </a:t>
            </a:r>
          </a:p>
          <a:p>
            <a:r>
              <a:rPr lang="en-US" dirty="0" smtClean="0"/>
              <a:t>Most of the products try to focus on specific type of documents (e.g., checks, forms, etc.) thus reducing the domain complexity.</a:t>
            </a:r>
          </a:p>
          <a:p>
            <a:r>
              <a:rPr lang="en-US" dirty="0" smtClean="0"/>
              <a:t>Most products employ dictionaries.</a:t>
            </a:r>
          </a:p>
          <a:p>
            <a:r>
              <a:rPr lang="en-US" dirty="0" smtClean="0"/>
              <a:t>Performance varies depending on the application but it is in the range of 20% WER. </a:t>
            </a:r>
          </a:p>
          <a:p>
            <a:r>
              <a:rPr lang="en-US" dirty="0" smtClean="0"/>
              <a:t>A2IA (check reader, document reader, form reader), </a:t>
            </a:r>
            <a:r>
              <a:rPr lang="en-US" dirty="0" err="1" smtClean="0"/>
              <a:t>ParaScript</a:t>
            </a:r>
            <a:r>
              <a:rPr lang="en-US" dirty="0" smtClean="0"/>
              <a:t>, ABBYY, Captiva, Mitek, all offer product solution for offline handwritten document:  </a:t>
            </a:r>
            <a:r>
              <a:rPr lang="en-US" sz="2400" dirty="0" smtClean="0">
                <a:hlinkClick r:id="rId2"/>
              </a:rPr>
              <a:t>http://tev.fbk.eu/OCR/Products.html</a:t>
            </a:r>
            <a:endParaRPr lang="en-US" sz="2400" dirty="0" smtClean="0"/>
          </a:p>
          <a:p>
            <a:endParaRPr lang="en-US" sz="1600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4- State of the art in products     (Arabic script)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commercial products are available for Arabic except for handwritten numerals.</a:t>
            </a:r>
          </a:p>
          <a:p>
            <a:pPr>
              <a:buNone/>
            </a:pP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5- State of the art in Research and Competitions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The ICDAR Arabic Handwriting Recognition Competition aims to bring together researchers working on Arabic handwriting recognition. Since 2002 the freely available IfN/ENIT-Database is used by more than 60 groups all over the world to develop Arabic handwriting recognition systems (2003, 2005, 2007 and 2009).</a:t>
            </a:r>
            <a:r>
              <a:rPr lang="en-US" dirty="0" smtClean="0"/>
              <a:t> </a:t>
            </a:r>
          </a:p>
          <a:p>
            <a:r>
              <a:rPr lang="de-DE" dirty="0" smtClean="0"/>
              <a:t>The dictionary has 937 different Tunisian town/village names.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ICDAR2009: </a:t>
            </a:r>
          </a:p>
          <a:p>
            <a:r>
              <a:rPr lang="en-US" sz="2200" dirty="0" smtClean="0"/>
              <a:t>The database in version </a:t>
            </a:r>
            <a:r>
              <a:rPr lang="en-US" sz="2200" b="1" dirty="0" smtClean="0"/>
              <a:t>2.0</a:t>
            </a:r>
            <a:r>
              <a:rPr lang="en-US" sz="2200" dirty="0" smtClean="0"/>
              <a:t> patch level 1e (v2.0p1e) consists of </a:t>
            </a:r>
            <a:r>
              <a:rPr lang="en-US" sz="2200" b="1" dirty="0" smtClean="0"/>
              <a:t>32492</a:t>
            </a:r>
            <a:r>
              <a:rPr lang="en-US" sz="2200" dirty="0" smtClean="0"/>
              <a:t> Arabic words handwritten by more than </a:t>
            </a:r>
            <a:r>
              <a:rPr lang="en-US" sz="2200" b="1" dirty="0" smtClean="0"/>
              <a:t>1000</a:t>
            </a:r>
            <a:r>
              <a:rPr lang="en-US" sz="2200" dirty="0" smtClean="0"/>
              <a:t> writers. The words written are </a:t>
            </a:r>
            <a:r>
              <a:rPr lang="en-US" sz="2200" b="1" dirty="0" smtClean="0"/>
              <a:t>937</a:t>
            </a:r>
            <a:r>
              <a:rPr lang="en-US" sz="2200" dirty="0" smtClean="0"/>
              <a:t> Tunisian town/village names. Each writer filled one to five forms with preselected town/village names and the corresponding post code. Ground truth was added to the image data automatically and verified manually.</a:t>
            </a:r>
          </a:p>
          <a:p>
            <a:r>
              <a:rPr lang="en-US" sz="2200" dirty="0" smtClean="0"/>
              <a:t>The test datasets which are unknown to all participants were collected for the tests of the ICDAR 2007 competition. The words are from the same lexicon as those of </a:t>
            </a:r>
            <a:r>
              <a:rPr lang="en-US" sz="2200" dirty="0" err="1" smtClean="0"/>
              <a:t>IfN</a:t>
            </a:r>
            <a:r>
              <a:rPr lang="en-US" sz="2200" dirty="0" smtClean="0"/>
              <a:t>/ENIT-database and written by writers, who did not contribute to the data sets before. The test data is composed of about </a:t>
            </a:r>
            <a:r>
              <a:rPr lang="en-US" sz="2200" b="1" dirty="0" smtClean="0"/>
              <a:t>10,000</a:t>
            </a:r>
            <a:r>
              <a:rPr lang="en-US" sz="2200" dirty="0" smtClean="0"/>
              <a:t> Arabic words from the same lexicon corresponding </a:t>
            </a:r>
            <a:r>
              <a:rPr lang="en-US" sz="2200" smtClean="0"/>
              <a:t>to approximately </a:t>
            </a:r>
            <a:r>
              <a:rPr lang="en-US" sz="2200" b="1" smtClean="0"/>
              <a:t>35,000 PAWs.</a:t>
            </a:r>
            <a:endParaRPr lang="en-US" sz="2200" dirty="0" smtClean="0"/>
          </a:p>
          <a:p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Best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best achieved performance at the 2009 competition was obtained by the MDLSTM system, with </a:t>
            </a:r>
            <a:r>
              <a:rPr lang="en-US" b="1" dirty="0" smtClean="0">
                <a:solidFill>
                  <a:srgbClr val="FF0000"/>
                </a:solidFill>
              </a:rPr>
              <a:t>93.4%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(WER or CER) </a:t>
            </a:r>
            <a:r>
              <a:rPr lang="en-US" dirty="0" smtClean="0"/>
              <a:t>on </a:t>
            </a:r>
            <a:r>
              <a:rPr lang="en-US" dirty="0" smtClean="0"/>
              <a:t>set  </a:t>
            </a:r>
            <a:r>
              <a:rPr lang="en-US" b="1" i="1" dirty="0" smtClean="0"/>
              <a:t>f</a:t>
            </a:r>
            <a:r>
              <a:rPr lang="en-US" dirty="0" smtClean="0"/>
              <a:t>  (about 8500 names, collected in Tunisia, similar to the training data), and </a:t>
            </a:r>
            <a:r>
              <a:rPr lang="en-US" b="1" dirty="0" smtClean="0"/>
              <a:t>82%</a:t>
            </a:r>
            <a:r>
              <a:rPr lang="en-US" dirty="0" smtClean="0"/>
              <a:t> on set </a:t>
            </a:r>
            <a:r>
              <a:rPr lang="en-US" b="1" i="1" dirty="0" smtClean="0"/>
              <a:t>s </a:t>
            </a:r>
            <a:r>
              <a:rPr lang="en-US" dirty="0" smtClean="0"/>
              <a:t>(about 1500 names collected in UAE).</a:t>
            </a:r>
          </a:p>
          <a:p>
            <a:r>
              <a:rPr lang="en-US" dirty="0" smtClean="0"/>
              <a:t>The MDLSTM system is developed by Alex Graves from </a:t>
            </a:r>
            <a:r>
              <a:rPr lang="en-US" dirty="0" smtClean="0"/>
              <a:t>(</a:t>
            </a:r>
            <a:r>
              <a:rPr lang="en-US" dirty="0" err="1" smtClean="0"/>
              <a:t>Techische</a:t>
            </a:r>
            <a:r>
              <a:rPr lang="en-US" dirty="0" smtClean="0"/>
              <a:t> </a:t>
            </a:r>
            <a:r>
              <a:rPr lang="en-US" dirty="0" err="1" smtClean="0"/>
              <a:t>Universitat</a:t>
            </a:r>
            <a:r>
              <a:rPr lang="en-US" dirty="0" smtClean="0"/>
              <a:t> </a:t>
            </a:r>
            <a:r>
              <a:rPr lang="en-US" dirty="0" err="1" smtClean="0"/>
              <a:t>Munchen</a:t>
            </a:r>
            <a:r>
              <a:rPr lang="en-US" dirty="0" smtClean="0"/>
              <a:t>, </a:t>
            </a:r>
            <a:r>
              <a:rPr lang="en-US" dirty="0" err="1" smtClean="0"/>
              <a:t>Munchen</a:t>
            </a:r>
            <a:r>
              <a:rPr lang="en-US" dirty="0" smtClean="0"/>
              <a:t>, Germany</a:t>
            </a:r>
            <a:r>
              <a:rPr lang="en-US" dirty="0" smtClean="0"/>
              <a:t>.)</a:t>
            </a:r>
            <a:endParaRPr lang="en-US" dirty="0" smtClean="0"/>
          </a:p>
          <a:p>
            <a:r>
              <a:rPr lang="en-US" dirty="0" smtClean="0"/>
              <a:t>This multilingual handwriting recognition system is based on a hierarchy of multidimensional recurrent neural networks </a:t>
            </a:r>
          </a:p>
          <a:p>
            <a:r>
              <a:rPr lang="en-US" dirty="0" smtClean="0"/>
              <a:t>The second best system obtained about </a:t>
            </a:r>
            <a:r>
              <a:rPr lang="en-US" b="1" dirty="0" smtClean="0"/>
              <a:t>89.9%</a:t>
            </a:r>
            <a:r>
              <a:rPr lang="en-US" dirty="0" smtClean="0"/>
              <a:t> and </a:t>
            </a:r>
            <a:r>
              <a:rPr lang="en-US" b="1" dirty="0" smtClean="0"/>
              <a:t>77.7%</a:t>
            </a:r>
            <a:r>
              <a:rPr lang="en-US" dirty="0" smtClean="0"/>
              <a:t> for the two sets mentioned above. The system is by </a:t>
            </a:r>
            <a:r>
              <a:rPr lang="en-US" b="1" dirty="0" smtClean="0"/>
              <a:t>(Ai2A).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A2iA Arab-Reader system </a:t>
            </a:r>
            <a:r>
              <a:rPr lang="en-US" dirty="0" smtClean="0"/>
              <a:t>was submitted by Fares </a:t>
            </a:r>
            <a:r>
              <a:rPr lang="en-US" dirty="0" err="1" smtClean="0"/>
              <a:t>Menasri</a:t>
            </a:r>
            <a:r>
              <a:rPr lang="en-US" dirty="0" smtClean="0"/>
              <a:t> and Christopher </a:t>
            </a:r>
            <a:r>
              <a:rPr lang="en-US" dirty="0" err="1" smtClean="0"/>
              <a:t>Kermorvant</a:t>
            </a:r>
            <a:r>
              <a:rPr lang="en-US" dirty="0" smtClean="0"/>
              <a:t> (A2iA SA, France), Anne-Laure </a:t>
            </a:r>
            <a:r>
              <a:rPr lang="en-US" dirty="0" err="1" smtClean="0"/>
              <a:t>Bianne</a:t>
            </a:r>
            <a:r>
              <a:rPr lang="en-US" dirty="0" smtClean="0"/>
              <a:t> (A2iA SA and Telecom </a:t>
            </a:r>
            <a:r>
              <a:rPr lang="en-US" dirty="0" err="1" smtClean="0"/>
              <a:t>ParisTech</a:t>
            </a:r>
            <a:r>
              <a:rPr lang="en-US" dirty="0" smtClean="0"/>
              <a:t>, France), and Laurence </a:t>
            </a:r>
            <a:r>
              <a:rPr lang="en-US" dirty="0" err="1" smtClean="0"/>
              <a:t>Likforman-Sulem</a:t>
            </a:r>
            <a:r>
              <a:rPr lang="en-US" dirty="0" smtClean="0"/>
              <a:t> (Telecom Paris-Tech, France). This system is a combination of two different word recognizers, both based on HMM. The first one is a Hybrid HMM/NN with grapheme segmentation.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1165</Words>
  <Application>Microsoft Office PowerPoint</Application>
  <PresentationFormat>On-screen Show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Pre-SWOT Report. Offline Handwritten Arabic OCR (Intelligent Character Recognition ICR)</vt:lpstr>
      <vt:lpstr>1-Introduction and challenges</vt:lpstr>
      <vt:lpstr>Slide 3</vt:lpstr>
      <vt:lpstr>2- Applications</vt:lpstr>
      <vt:lpstr>3- State of the art in products        (Latin script)</vt:lpstr>
      <vt:lpstr>4- State of the art in products     (Arabic script)</vt:lpstr>
      <vt:lpstr>5- State of the art in Research and Competitions</vt:lpstr>
      <vt:lpstr>Slide 8</vt:lpstr>
      <vt:lpstr>Best Performance</vt:lpstr>
      <vt:lpstr>6- Required Modules</vt:lpstr>
      <vt:lpstr>7- Required Resources</vt:lpstr>
      <vt:lpstr>8- Available Resources and Gaps</vt:lpstr>
      <vt:lpstr>9- Preliminary SWOT analysis</vt:lpstr>
      <vt:lpstr>Slide 14</vt:lpstr>
      <vt:lpstr>10- Survey Questions</vt:lpstr>
      <vt:lpstr>11- List of Survey Targets</vt:lpstr>
      <vt:lpstr>12- Key Figures in this Field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Phoenix</cp:lastModifiedBy>
  <cp:revision>54</cp:revision>
  <dcterms:created xsi:type="dcterms:W3CDTF">2006-08-16T00:00:00Z</dcterms:created>
  <dcterms:modified xsi:type="dcterms:W3CDTF">2010-02-25T08:53:07Z</dcterms:modified>
</cp:coreProperties>
</file>