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1" r:id="rId4"/>
    <p:sldId id="269" r:id="rId5"/>
    <p:sldId id="257" r:id="rId6"/>
    <p:sldId id="258" r:id="rId7"/>
    <p:sldId id="259" r:id="rId8"/>
    <p:sldId id="275" r:id="rId9"/>
    <p:sldId id="260" r:id="rId10"/>
    <p:sldId id="261" r:id="rId11"/>
    <p:sldId id="262" r:id="rId12"/>
    <p:sldId id="263" r:id="rId13"/>
    <p:sldId id="264" r:id="rId14"/>
    <p:sldId id="274" r:id="rId15"/>
    <p:sldId id="265" r:id="rId16"/>
    <p:sldId id="266"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690"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03375"/>
          </a:xfrm>
        </p:spPr>
        <p:txBody>
          <a:bodyPr>
            <a:normAutofit fontScale="90000"/>
          </a:bodyPr>
          <a:lstStyle/>
          <a:p>
            <a:r>
              <a:rPr lang="en-US" dirty="0" smtClean="0"/>
              <a:t>Pre-SWOT Report.</a:t>
            </a:r>
            <a:br>
              <a:rPr lang="en-US" dirty="0" smtClean="0"/>
            </a:br>
            <a:r>
              <a:rPr lang="en-US" dirty="0" smtClean="0"/>
              <a:t>Online Handwritten Arabic OCR</a:t>
            </a:r>
            <a:br>
              <a:rPr lang="en-US" dirty="0" smtClean="0"/>
            </a:br>
            <a:r>
              <a:rPr lang="en-US" sz="2000" dirty="0" smtClean="0"/>
              <a:t>(</a:t>
            </a:r>
            <a:r>
              <a:rPr lang="en-US" sz="2000" b="1" dirty="0" smtClean="0"/>
              <a:t>O</a:t>
            </a:r>
            <a:r>
              <a:rPr lang="en-US" sz="2000" dirty="0" smtClean="0"/>
              <a:t>nline </a:t>
            </a:r>
            <a:r>
              <a:rPr lang="en-US" sz="2000" b="1" dirty="0" smtClean="0"/>
              <a:t>H</a:t>
            </a:r>
            <a:r>
              <a:rPr lang="en-US" sz="2000" dirty="0" smtClean="0"/>
              <a:t>andwritten </a:t>
            </a:r>
            <a:r>
              <a:rPr lang="en-US" sz="2000" b="1" dirty="0" smtClean="0"/>
              <a:t>R</a:t>
            </a:r>
            <a:r>
              <a:rPr lang="en-US" sz="2000" dirty="0" smtClean="0"/>
              <a:t>ecognition: </a:t>
            </a:r>
            <a:r>
              <a:rPr lang="en-US" sz="2000" b="1" dirty="0" smtClean="0"/>
              <a:t>OHR</a:t>
            </a:r>
            <a:r>
              <a:rPr lang="en-US" sz="2000" dirty="0" smtClean="0"/>
              <a:t>)</a:t>
            </a:r>
            <a:endParaRPr lang="ar-EG" sz="2000" dirty="0"/>
          </a:p>
        </p:txBody>
      </p:sp>
      <p:sp>
        <p:nvSpPr>
          <p:cNvPr id="3" name="Subtitle 2"/>
          <p:cNvSpPr>
            <a:spLocks noGrp="1"/>
          </p:cNvSpPr>
          <p:nvPr>
            <p:ph type="subTitle" idx="1"/>
          </p:nvPr>
        </p:nvSpPr>
        <p:spPr/>
        <p:txBody>
          <a:bodyPr>
            <a:normAutofit/>
          </a:bodyPr>
          <a:lstStyle/>
          <a:p>
            <a:r>
              <a:rPr lang="en-US" sz="1200" dirty="0" smtClean="0"/>
              <a:t>Dr. </a:t>
            </a:r>
            <a:r>
              <a:rPr lang="en-US" sz="1200" dirty="0" err="1" smtClean="0"/>
              <a:t>Ashraf</a:t>
            </a:r>
            <a:r>
              <a:rPr lang="en-US" sz="1200" dirty="0" smtClean="0"/>
              <a:t> Al-</a:t>
            </a:r>
            <a:r>
              <a:rPr lang="en-US" sz="1200" dirty="0" err="1" smtClean="0"/>
              <a:t>Marakby</a:t>
            </a:r>
            <a:endParaRPr lang="en-US" sz="1200" dirty="0" smtClean="0"/>
          </a:p>
          <a:p>
            <a:r>
              <a:rPr lang="en-US" sz="1200" dirty="0" smtClean="0"/>
              <a:t>Eng. Hesham Osman</a:t>
            </a:r>
          </a:p>
          <a:p>
            <a:r>
              <a:rPr lang="en-US" sz="1200" dirty="0" smtClean="0"/>
              <a:t>Eng. </a:t>
            </a:r>
            <a:r>
              <a:rPr lang="en-US" sz="1200" dirty="0" err="1" smtClean="0"/>
              <a:t>Randa</a:t>
            </a:r>
            <a:r>
              <a:rPr lang="en-US" sz="1200" dirty="0" smtClean="0"/>
              <a:t> Al-Anwar</a:t>
            </a:r>
          </a:p>
          <a:p>
            <a:r>
              <a:rPr lang="en-US" sz="1200" dirty="0" smtClean="0"/>
              <a:t>Dr. Mohamed </a:t>
            </a:r>
            <a:r>
              <a:rPr lang="en-US" sz="1200" dirty="0" err="1" smtClean="0"/>
              <a:t>Waleed</a:t>
            </a:r>
            <a:r>
              <a:rPr lang="en-US" sz="1200" dirty="0" smtClean="0"/>
              <a:t> </a:t>
            </a:r>
            <a:r>
              <a:rPr lang="en-US" sz="1200" dirty="0" err="1" smtClean="0"/>
              <a:t>Fakhr</a:t>
            </a:r>
            <a:endParaRPr lang="en-US" sz="1200" dirty="0" smtClean="0"/>
          </a:p>
          <a:p>
            <a:r>
              <a:rPr lang="en-US" sz="1200" dirty="0" smtClean="0"/>
              <a:t>Dr. </a:t>
            </a:r>
            <a:r>
              <a:rPr lang="en-US" sz="1200" dirty="0" err="1" smtClean="0"/>
              <a:t>Mohsen</a:t>
            </a:r>
            <a:r>
              <a:rPr lang="en-US" sz="1200" dirty="0" smtClean="0"/>
              <a:t> </a:t>
            </a:r>
            <a:r>
              <a:rPr lang="en-US" sz="1200" dirty="0" err="1" smtClean="0"/>
              <a:t>Rashwan</a:t>
            </a:r>
            <a:endParaRPr lang="en-US" sz="1200" dirty="0" smtClean="0"/>
          </a:p>
          <a:p>
            <a:r>
              <a:rPr lang="en-US" sz="1200" dirty="0" smtClean="0"/>
              <a:t>Eng. </a:t>
            </a:r>
            <a:r>
              <a:rPr lang="en-US" sz="1200" dirty="0" err="1" smtClean="0"/>
              <a:t>Eman</a:t>
            </a:r>
            <a:r>
              <a:rPr lang="en-US" sz="1200" dirty="0" smtClean="0"/>
              <a:t> </a:t>
            </a:r>
            <a:r>
              <a:rPr lang="en-US" sz="1200" smtClean="0"/>
              <a:t>Mostafa</a:t>
            </a:r>
            <a:endParaRPr lang="en-US" sz="1200" dirty="0" smtClean="0"/>
          </a:p>
          <a:p>
            <a:endParaRPr lang="ar-E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Required Resources</a:t>
            </a:r>
            <a:endParaRPr lang="ar-EG" dirty="0"/>
          </a:p>
        </p:txBody>
      </p:sp>
      <p:sp>
        <p:nvSpPr>
          <p:cNvPr id="3" name="Content Placeholder 2"/>
          <p:cNvSpPr>
            <a:spLocks noGrp="1"/>
          </p:cNvSpPr>
          <p:nvPr>
            <p:ph idx="1"/>
          </p:nvPr>
        </p:nvSpPr>
        <p:spPr/>
        <p:txBody>
          <a:bodyPr>
            <a:normAutofit/>
          </a:bodyPr>
          <a:lstStyle/>
          <a:p>
            <a:pPr lvl="0"/>
            <a:r>
              <a:rPr lang="en-US" dirty="0" smtClean="0">
                <a:solidFill>
                  <a:srgbClr val="FF0000"/>
                </a:solidFill>
              </a:rPr>
              <a:t>Major question: How many PAWs? And How many of them are most frequently used? (an estimate of 500 is given).</a:t>
            </a:r>
          </a:p>
          <a:p>
            <a:r>
              <a:rPr lang="en-US" dirty="0" smtClean="0"/>
              <a:t>Word annotated corpus (estimated 2000 pages </a:t>
            </a:r>
            <a:r>
              <a:rPr lang="en-US" dirty="0" smtClean="0"/>
              <a:t>by </a:t>
            </a:r>
            <a:r>
              <a:rPr lang="en-US" dirty="0" smtClean="0"/>
              <a:t>2000 writers).</a:t>
            </a:r>
          </a:p>
          <a:p>
            <a:pPr lvl="0"/>
            <a:r>
              <a:rPr lang="en-US" dirty="0" smtClean="0"/>
              <a:t>Character/PAW annotated corpus for initial models to cover </a:t>
            </a:r>
            <a:r>
              <a:rPr lang="en-US" dirty="0" smtClean="0"/>
              <a:t>10 </a:t>
            </a:r>
            <a:r>
              <a:rPr lang="en-US" dirty="0" smtClean="0"/>
              <a:t>instances for each PAW.</a:t>
            </a:r>
          </a:p>
          <a:p>
            <a:pPr lvl="0"/>
            <a:r>
              <a:rPr lang="en-US" dirty="0" smtClean="0"/>
              <a:t>Dictionaries with PAW transcriptions</a:t>
            </a:r>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Available Resources and Gaps</a:t>
            </a:r>
            <a:endParaRPr lang="ar-EG" dirty="0"/>
          </a:p>
        </p:txBody>
      </p:sp>
      <p:sp>
        <p:nvSpPr>
          <p:cNvPr id="5" name="Content Placeholder 4"/>
          <p:cNvSpPr>
            <a:spLocks noGrp="1"/>
          </p:cNvSpPr>
          <p:nvPr>
            <p:ph idx="1"/>
          </p:nvPr>
        </p:nvSpPr>
        <p:spPr/>
        <p:txBody>
          <a:bodyPr/>
          <a:lstStyle/>
          <a:p>
            <a:r>
              <a:rPr lang="en-US" dirty="0" smtClean="0"/>
              <a:t>ADAB database is the only large one available (limited domain, limited number of writers).</a:t>
            </a:r>
          </a:p>
          <a:p>
            <a:r>
              <a:rPr lang="en-US" dirty="0" smtClean="0"/>
              <a:t>Annotation and segmentation tools required.</a:t>
            </a:r>
          </a:p>
          <a:p>
            <a:r>
              <a:rPr lang="en-US" dirty="0" smtClean="0"/>
              <a:t>More data </a:t>
            </a:r>
            <a:r>
              <a:rPr lang="en-US" dirty="0" smtClean="0"/>
              <a:t>required.</a:t>
            </a:r>
            <a:endParaRPr lang="en-US" dirty="0" smtClean="0"/>
          </a:p>
          <a:p>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LR proposed by </a:t>
            </a:r>
            <a:r>
              <a:rPr lang="en-US" dirty="0" smtClean="0"/>
              <a:t>ALTEC</a:t>
            </a:r>
            <a:endParaRPr lang="ar-EG" dirty="0"/>
          </a:p>
        </p:txBody>
      </p:sp>
      <p:sp>
        <p:nvSpPr>
          <p:cNvPr id="3" name="Content Placeholder 2"/>
          <p:cNvSpPr>
            <a:spLocks noGrp="1"/>
          </p:cNvSpPr>
          <p:nvPr>
            <p:ph idx="1"/>
          </p:nvPr>
        </p:nvSpPr>
        <p:spPr/>
        <p:txBody>
          <a:bodyPr>
            <a:normAutofit fontScale="85000" lnSpcReduction="20000"/>
          </a:bodyPr>
          <a:lstStyle/>
          <a:p>
            <a:r>
              <a:rPr lang="en-US" dirty="0" smtClean="0"/>
              <a:t>For the training data, we suggest 10,000 writers, one page per person. </a:t>
            </a:r>
            <a:endParaRPr lang="en-US" dirty="0" smtClean="0"/>
          </a:p>
          <a:p>
            <a:r>
              <a:rPr lang="en-US" dirty="0" smtClean="0"/>
              <a:t>In </a:t>
            </a:r>
            <a:r>
              <a:rPr lang="en-US" dirty="0" smtClean="0"/>
              <a:t>the first phase, we will start with </a:t>
            </a:r>
            <a:r>
              <a:rPr lang="en-US" b="1" dirty="0" smtClean="0"/>
              <a:t>2000</a:t>
            </a:r>
            <a:r>
              <a:rPr lang="en-US" dirty="0" smtClean="0"/>
              <a:t> writers, each writing </a:t>
            </a:r>
            <a:r>
              <a:rPr lang="en-US" dirty="0" smtClean="0"/>
              <a:t>two pages </a:t>
            </a:r>
            <a:r>
              <a:rPr lang="en-US" dirty="0" smtClean="0"/>
              <a:t>(average of </a:t>
            </a:r>
            <a:r>
              <a:rPr lang="en-US" b="1" dirty="0" smtClean="0"/>
              <a:t>5</a:t>
            </a:r>
            <a:r>
              <a:rPr lang="en-US" b="1" dirty="0" smtClean="0"/>
              <a:t>0</a:t>
            </a:r>
            <a:r>
              <a:rPr lang="en-US" dirty="0" smtClean="0"/>
              <a:t> </a:t>
            </a:r>
            <a:r>
              <a:rPr lang="en-US" dirty="0" smtClean="0"/>
              <a:t>words per page), which gives about </a:t>
            </a:r>
            <a:r>
              <a:rPr lang="en-US" b="1" dirty="0" smtClean="0"/>
              <a:t>200,000</a:t>
            </a:r>
            <a:r>
              <a:rPr lang="en-US" dirty="0" smtClean="0"/>
              <a:t> words. We could retain 150,000 words for training and 50,000 for benchmarking.</a:t>
            </a:r>
          </a:p>
          <a:p>
            <a:r>
              <a:rPr lang="en-US" dirty="0" smtClean="0"/>
              <a:t>The vocabulary issue must be addressed. Also, </a:t>
            </a:r>
            <a:r>
              <a:rPr lang="en-US" dirty="0" smtClean="0"/>
              <a:t>we need </a:t>
            </a:r>
            <a:r>
              <a:rPr lang="en-US" dirty="0" smtClean="0"/>
              <a:t>to ensure the fair coverage of the PAWs.</a:t>
            </a:r>
          </a:p>
          <a:p>
            <a:r>
              <a:rPr lang="en-US" dirty="0" smtClean="0"/>
              <a:t>Cairo university has annotation tools to assist manual segmentation of the online data, and Dr. </a:t>
            </a:r>
            <a:r>
              <a:rPr lang="en-US" dirty="0" err="1" smtClean="0"/>
              <a:t>Sherif</a:t>
            </a:r>
            <a:r>
              <a:rPr lang="en-US" dirty="0" smtClean="0"/>
              <a:t> </a:t>
            </a:r>
            <a:r>
              <a:rPr lang="en-US" dirty="0" err="1" smtClean="0"/>
              <a:t>Abdou</a:t>
            </a:r>
            <a:r>
              <a:rPr lang="en-US" dirty="0" smtClean="0"/>
              <a:t> will kindly make it available to ALTEC. </a:t>
            </a:r>
          </a:p>
          <a:p>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Preliminary SWOT analysis</a:t>
            </a:r>
            <a:endParaRPr lang="ar-EG" dirty="0"/>
          </a:p>
        </p:txBody>
      </p:sp>
      <p:sp>
        <p:nvSpPr>
          <p:cNvPr id="3" name="Content Placeholder 2"/>
          <p:cNvSpPr>
            <a:spLocks noGrp="1"/>
          </p:cNvSpPr>
          <p:nvPr>
            <p:ph idx="1"/>
          </p:nvPr>
        </p:nvSpPr>
        <p:spPr/>
        <p:txBody>
          <a:bodyPr>
            <a:normAutofit/>
          </a:bodyPr>
          <a:lstStyle/>
          <a:p>
            <a:r>
              <a:rPr lang="en-US" dirty="0" smtClean="0"/>
              <a:t>Strengths:</a:t>
            </a:r>
          </a:p>
          <a:p>
            <a:pPr>
              <a:buFont typeface="+mj-lt"/>
              <a:buAutoNum type="arabicPeriod"/>
            </a:pPr>
            <a:r>
              <a:rPr lang="en-US" sz="1800" dirty="0" smtClean="0"/>
              <a:t>The expertise in DSP, pattern recognition, image processing, NLP, and stochastic methods</a:t>
            </a:r>
          </a:p>
          <a:p>
            <a:pPr>
              <a:buFont typeface="+mj-lt"/>
              <a:buAutoNum type="arabicPeriod"/>
            </a:pPr>
            <a:r>
              <a:rPr lang="en-US" sz="1800" dirty="0" smtClean="0"/>
              <a:t>Potential to have huge amounts of annotated data.</a:t>
            </a:r>
          </a:p>
          <a:p>
            <a:pPr>
              <a:buNone/>
            </a:pPr>
            <a:endParaRPr lang="en-US" sz="1400" dirty="0" smtClean="0"/>
          </a:p>
          <a:p>
            <a:r>
              <a:rPr lang="en-US" dirty="0" smtClean="0"/>
              <a:t>Weaknesses:</a:t>
            </a:r>
          </a:p>
          <a:p>
            <a:pPr>
              <a:buFont typeface="+mj-lt"/>
              <a:buAutoNum type="arabicPeriod"/>
            </a:pPr>
            <a:r>
              <a:rPr lang="en-US" sz="1800" dirty="0" smtClean="0"/>
              <a:t>No comprehensive benchmarking available for Arabic OHR</a:t>
            </a:r>
          </a:p>
          <a:p>
            <a:pPr>
              <a:buFont typeface="+mj-lt"/>
              <a:buAutoNum type="arabicPeriod"/>
            </a:pPr>
            <a:r>
              <a:rPr lang="en-US" sz="1800" dirty="0" smtClean="0"/>
              <a:t>No standard training database available for research community for Arabic OHR</a:t>
            </a:r>
          </a:p>
          <a:p>
            <a:r>
              <a:rPr lang="en-US" dirty="0" smtClean="0"/>
              <a:t>Opportunities</a:t>
            </a:r>
            <a:r>
              <a:rPr lang="en-US" dirty="0" smtClean="0"/>
              <a:t>:</a:t>
            </a:r>
            <a:endParaRPr lang="en-US" sz="1400" dirty="0" smtClean="0"/>
          </a:p>
          <a:p>
            <a:pPr>
              <a:buFont typeface="+mj-lt"/>
              <a:buAutoNum type="arabicPeriod"/>
            </a:pPr>
            <a:r>
              <a:rPr lang="en-US" sz="1800" dirty="0" smtClean="0"/>
              <a:t>Large market of such a tech. of over 300 million native speakers, plus other numerous interested parties, over a wide range of platforms (tablet PCs, smart phones, etc.)</a:t>
            </a:r>
          </a:p>
          <a:p>
            <a:pPr>
              <a:buFont typeface="+mj-lt"/>
              <a:buAutoNum type="arabicPeriod"/>
            </a:pPr>
            <a:endParaRPr lang="en-US" sz="1400" dirty="0" smtClean="0"/>
          </a:p>
          <a:p>
            <a:pPr>
              <a:buNone/>
            </a:pPr>
            <a:endParaRPr lang="en-US" sz="1400" dirty="0" smtClean="0"/>
          </a:p>
          <a:p>
            <a:pPr>
              <a:buNone/>
            </a:pPr>
            <a:endParaRPr lang="en-US" sz="1400" dirty="0" smtClean="0"/>
          </a:p>
          <a:p>
            <a:pPr>
              <a:buNone/>
            </a:pPr>
            <a:endParaRPr lang="en-US" sz="1400" dirty="0" smtClean="0"/>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en-US" dirty="0" smtClean="0"/>
              <a:t>Threats:</a:t>
            </a:r>
          </a:p>
          <a:p>
            <a:pPr>
              <a:buFont typeface="+mj-lt"/>
              <a:buAutoNum type="arabicPeriod"/>
            </a:pPr>
            <a:r>
              <a:rPr lang="en-US" sz="1800" dirty="0" smtClean="0"/>
              <a:t>Other R&amp;D groups all over the world (esp. in the US) is working hard and racing for more reliable products and for more applications</a:t>
            </a:r>
            <a:r>
              <a:rPr lang="en-US" sz="1800" dirty="0" smtClean="0"/>
              <a:t>.</a:t>
            </a:r>
          </a:p>
          <a:p>
            <a:pPr>
              <a:buFont typeface="+mj-lt"/>
              <a:buAutoNum type="arabicPeriod"/>
            </a:pPr>
            <a:r>
              <a:rPr lang="en-US" sz="1800" dirty="0" smtClean="0"/>
              <a:t>Microsoft could make its OHR Arabic product open source when it is done.</a:t>
            </a:r>
            <a:endParaRPr lang="en-US" sz="1800" dirty="0" smtClean="0"/>
          </a:p>
          <a:p>
            <a:pPr>
              <a:buNone/>
            </a:pPr>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 Survey</a:t>
            </a:r>
            <a:endParaRPr lang="ar-EG" dirty="0"/>
          </a:p>
        </p:txBody>
      </p:sp>
      <p:sp>
        <p:nvSpPr>
          <p:cNvPr id="3" name="Content Placeholder 2"/>
          <p:cNvSpPr>
            <a:spLocks noGrp="1"/>
          </p:cNvSpPr>
          <p:nvPr>
            <p:ph idx="1"/>
          </p:nvPr>
        </p:nvSpPr>
        <p:spPr/>
        <p:txBody>
          <a:bodyPr>
            <a:normAutofit fontScale="70000" lnSpcReduction="20000"/>
          </a:bodyPr>
          <a:lstStyle/>
          <a:p>
            <a:r>
              <a:rPr lang="en-US" b="1" dirty="0" smtClean="0"/>
              <a:t>Specify the application that OHR recognition will be used for</a:t>
            </a:r>
            <a:endParaRPr lang="en-US" dirty="0" smtClean="0"/>
          </a:p>
          <a:p>
            <a:pPr lvl="0"/>
            <a:r>
              <a:rPr lang="en-US" b="1" dirty="0" smtClean="0"/>
              <a:t>What is the data used/intended to train the system?</a:t>
            </a:r>
            <a:endParaRPr lang="en-US" dirty="0" smtClean="0"/>
          </a:p>
          <a:p>
            <a:pPr lvl="0"/>
            <a:r>
              <a:rPr lang="en-US" b="1" dirty="0" smtClean="0"/>
              <a:t>What is the benchmark to test your system on?</a:t>
            </a:r>
            <a:endParaRPr lang="en-US" dirty="0" smtClean="0"/>
          </a:p>
          <a:p>
            <a:pPr lvl="0"/>
            <a:r>
              <a:rPr lang="en-US" b="1" dirty="0" smtClean="0"/>
              <a:t>Would you be interested to contribute in the data collection. At what capacity?</a:t>
            </a:r>
            <a:endParaRPr lang="en-US" dirty="0" smtClean="0"/>
          </a:p>
          <a:p>
            <a:pPr lvl="0"/>
            <a:r>
              <a:rPr lang="en-US" b="1" dirty="0" smtClean="0"/>
              <a:t>Would you be interested to buy Arabic OHR annotated data?</a:t>
            </a:r>
            <a:endParaRPr lang="en-US" dirty="0" smtClean="0"/>
          </a:p>
          <a:p>
            <a:pPr lvl="0"/>
            <a:r>
              <a:rPr lang="en-US" b="1" dirty="0" smtClean="0"/>
              <a:t>Would you be interested to contribute in a competition</a:t>
            </a:r>
            <a:endParaRPr lang="en-US" dirty="0" smtClean="0"/>
          </a:p>
          <a:p>
            <a:pPr lvl="0"/>
            <a:r>
              <a:rPr lang="en-US" b="1" dirty="0" smtClean="0"/>
              <a:t>How many persons working in this area in your team? What are their qualifications?</a:t>
            </a:r>
            <a:endParaRPr lang="en-US" dirty="0" smtClean="0"/>
          </a:p>
          <a:p>
            <a:pPr lvl="0"/>
            <a:r>
              <a:rPr lang="en-US" b="1" dirty="0" smtClean="0"/>
              <a:t>What are the platforms supported/targeted in your application?</a:t>
            </a:r>
            <a:endParaRPr lang="en-US" dirty="0" smtClean="0"/>
          </a:p>
          <a:p>
            <a:pPr lvl="0"/>
            <a:r>
              <a:rPr lang="en-US" b="1" dirty="0" smtClean="0"/>
              <a:t>What is the market share anticipated in your application?</a:t>
            </a:r>
            <a:endParaRPr lang="en-US" dirty="0" smtClean="0"/>
          </a:p>
          <a:p>
            <a:pPr lvl="0"/>
            <a:r>
              <a:rPr lang="en-US" b="1" dirty="0" smtClean="0"/>
              <a:t>Would your application support any other languages? Explain.</a:t>
            </a:r>
            <a:endParaRPr lang="en-US" dirty="0" smtClean="0"/>
          </a:p>
          <a:p>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Survey Targets</a:t>
            </a:r>
            <a:endParaRPr lang="ar-EG" dirty="0"/>
          </a:p>
        </p:txBody>
      </p:sp>
      <p:sp>
        <p:nvSpPr>
          <p:cNvPr id="3" name="Content Placeholder 2"/>
          <p:cNvSpPr>
            <a:spLocks noGrp="1"/>
          </p:cNvSpPr>
          <p:nvPr>
            <p:ph idx="1"/>
          </p:nvPr>
        </p:nvSpPr>
        <p:spPr/>
        <p:txBody>
          <a:bodyPr>
            <a:normAutofit fontScale="55000" lnSpcReduction="20000"/>
          </a:bodyPr>
          <a:lstStyle/>
          <a:p>
            <a:pPr lvl="0"/>
            <a:r>
              <a:rPr lang="en-US" dirty="0" smtClean="0"/>
              <a:t>Sakhr</a:t>
            </a:r>
          </a:p>
          <a:p>
            <a:pPr lvl="0"/>
            <a:r>
              <a:rPr lang="en-US" dirty="0" err="1" smtClean="0"/>
              <a:t>ImagiNet</a:t>
            </a:r>
            <a:endParaRPr lang="en-US" dirty="0" smtClean="0"/>
          </a:p>
          <a:p>
            <a:pPr lvl="0"/>
            <a:r>
              <a:rPr lang="en-US" dirty="0" smtClean="0"/>
              <a:t>RDI</a:t>
            </a:r>
          </a:p>
          <a:p>
            <a:pPr lvl="0"/>
            <a:r>
              <a:rPr lang="en-US" dirty="0" smtClean="0"/>
              <a:t>Orange- Cairo</a:t>
            </a:r>
          </a:p>
          <a:p>
            <a:pPr lvl="0"/>
            <a:r>
              <a:rPr lang="en-US" dirty="0" smtClean="0"/>
              <a:t>IBM- Cairo</a:t>
            </a:r>
          </a:p>
          <a:p>
            <a:pPr lvl="0"/>
            <a:r>
              <a:rPr lang="en-US" dirty="0" smtClean="0"/>
              <a:t>Cairo University</a:t>
            </a:r>
          </a:p>
          <a:p>
            <a:pPr lvl="0"/>
            <a:r>
              <a:rPr lang="en-US" dirty="0" err="1" smtClean="0"/>
              <a:t>Ain</a:t>
            </a:r>
            <a:r>
              <a:rPr lang="en-US" dirty="0" smtClean="0"/>
              <a:t> Shams University</a:t>
            </a:r>
          </a:p>
          <a:p>
            <a:pPr lvl="0"/>
            <a:r>
              <a:rPr lang="en-US" dirty="0" smtClean="0"/>
              <a:t>Arab academy (AAST)</a:t>
            </a:r>
          </a:p>
          <a:p>
            <a:pPr lvl="0"/>
            <a:r>
              <a:rPr lang="en-US" dirty="0" smtClean="0"/>
              <a:t>AUC</a:t>
            </a:r>
          </a:p>
          <a:p>
            <a:pPr lvl="0"/>
            <a:r>
              <a:rPr lang="en-US" dirty="0" smtClean="0"/>
              <a:t>GUC</a:t>
            </a:r>
          </a:p>
          <a:p>
            <a:pPr lvl="0"/>
            <a:r>
              <a:rPr lang="en-US" dirty="0" smtClean="0"/>
              <a:t>Nile University</a:t>
            </a:r>
          </a:p>
          <a:p>
            <a:pPr lvl="0"/>
            <a:r>
              <a:rPr lang="en-US" dirty="0" err="1" smtClean="0"/>
              <a:t>Azhar</a:t>
            </a:r>
            <a:r>
              <a:rPr lang="en-US" dirty="0" smtClean="0"/>
              <a:t> university </a:t>
            </a:r>
          </a:p>
          <a:p>
            <a:pPr lvl="0"/>
            <a:r>
              <a:rPr lang="en-US" dirty="0" err="1" smtClean="0"/>
              <a:t>Helwan</a:t>
            </a:r>
            <a:r>
              <a:rPr lang="en-US" dirty="0" smtClean="0"/>
              <a:t> university </a:t>
            </a:r>
          </a:p>
          <a:p>
            <a:pPr lvl="0"/>
            <a:r>
              <a:rPr lang="en-US" dirty="0" err="1" smtClean="0"/>
              <a:t>Assuit</a:t>
            </a:r>
            <a:r>
              <a:rPr lang="en-US" dirty="0" smtClean="0"/>
              <a:t> </a:t>
            </a:r>
            <a:r>
              <a:rPr lang="en-US" dirty="0" smtClean="0"/>
              <a:t>university</a:t>
            </a:r>
          </a:p>
          <a:p>
            <a:pPr lvl="0"/>
            <a:r>
              <a:rPr lang="en-US" dirty="0" smtClean="0"/>
              <a:t>Other research Centers from outside Egypt</a:t>
            </a:r>
            <a:endParaRPr lang="en-US" dirty="0" smtClean="0"/>
          </a:p>
          <a:p>
            <a:r>
              <a:rPr lang="en-US" dirty="0" smtClean="0"/>
              <a:t>Other companies that are users of the technology</a:t>
            </a:r>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12- </a:t>
            </a:r>
            <a:r>
              <a:rPr lang="en-US" dirty="0" smtClean="0"/>
              <a:t>Key Figures in this Field</a:t>
            </a:r>
            <a:endParaRPr lang="ar-EG" dirty="0"/>
          </a:p>
        </p:txBody>
      </p:sp>
      <p:sp>
        <p:nvSpPr>
          <p:cNvPr id="3" name="Content Placeholder 2"/>
          <p:cNvSpPr>
            <a:spLocks noGrp="1"/>
          </p:cNvSpPr>
          <p:nvPr>
            <p:ph idx="1"/>
          </p:nvPr>
        </p:nvSpPr>
        <p:spPr/>
        <p:txBody>
          <a:bodyPr/>
          <a:lstStyle/>
          <a:p>
            <a:r>
              <a:rPr lang="en-US" dirty="0" smtClean="0"/>
              <a:t>Dr. Alex </a:t>
            </a:r>
            <a:r>
              <a:rPr lang="en-US" smtClean="0"/>
              <a:t>Graves (TU Munich, Germany). </a:t>
            </a:r>
            <a:endParaRPr lang="en-US" dirty="0" smtClean="0"/>
          </a:p>
          <a:p>
            <a:r>
              <a:rPr lang="en-US" dirty="0" smtClean="0"/>
              <a:t>Dr. Stephan </a:t>
            </a:r>
            <a:r>
              <a:rPr lang="en-US" dirty="0" err="1" smtClean="0"/>
              <a:t>Knerr</a:t>
            </a:r>
            <a:r>
              <a:rPr lang="en-US" dirty="0" smtClean="0"/>
              <a:t> (CEO, </a:t>
            </a:r>
            <a:r>
              <a:rPr lang="en-US" dirty="0" err="1" smtClean="0"/>
              <a:t>VisionObjects</a:t>
            </a:r>
            <a:r>
              <a:rPr lang="en-US" dirty="0" smtClean="0"/>
              <a:t>)</a:t>
            </a:r>
          </a:p>
          <a:p>
            <a:r>
              <a:rPr lang="en-US" dirty="0" smtClean="0"/>
              <a:t>Dr. </a:t>
            </a:r>
            <a:r>
              <a:rPr lang="en-US" dirty="0" err="1" smtClean="0"/>
              <a:t>Hazem</a:t>
            </a:r>
            <a:r>
              <a:rPr lang="en-US" dirty="0" smtClean="0"/>
              <a:t> </a:t>
            </a:r>
            <a:r>
              <a:rPr lang="en-US" dirty="0" err="1" smtClean="0"/>
              <a:t>AbdelAzeem</a:t>
            </a:r>
            <a:r>
              <a:rPr lang="en-US" dirty="0" smtClean="0"/>
              <a:t> (Egypt)</a:t>
            </a:r>
          </a:p>
          <a:p>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1-Introduction and challenges</a:t>
            </a:r>
            <a:endParaRPr lang="ar-EG" dirty="0"/>
          </a:p>
        </p:txBody>
      </p:sp>
      <p:sp>
        <p:nvSpPr>
          <p:cNvPr id="3" name="Content Placeholder 2"/>
          <p:cNvSpPr>
            <a:spLocks noGrp="1"/>
          </p:cNvSpPr>
          <p:nvPr>
            <p:ph idx="1"/>
          </p:nvPr>
        </p:nvSpPr>
        <p:spPr/>
        <p:txBody>
          <a:bodyPr>
            <a:normAutofit fontScale="92500" lnSpcReduction="10000"/>
          </a:bodyPr>
          <a:lstStyle/>
          <a:p>
            <a:r>
              <a:rPr lang="en-US" dirty="0" smtClean="0"/>
              <a:t>The wide spread use of pen-based hand held devices such as PDAs, smart-phones, and tablet-PCs, increases the demand for high performance on-line handwritten recognition systems.  </a:t>
            </a:r>
          </a:p>
          <a:p>
            <a:r>
              <a:rPr lang="en-US" dirty="0" smtClean="0"/>
              <a:t>These systems recognize text while the user is writing with an on-line writing device, capturing the temporal or dynamic information of the writing. This information includes the number, duration, and order of each stroke (a stroke is the writing from pen down to pen up). </a:t>
            </a:r>
            <a:endParaRPr lang="ar-E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dirty="0" smtClean="0"/>
              <a:t>Main Challenges in Arabic OHR</a:t>
            </a:r>
            <a:endParaRPr lang="ar-EG" sz="3200" dirty="0"/>
          </a:p>
        </p:txBody>
      </p:sp>
      <p:sp>
        <p:nvSpPr>
          <p:cNvPr id="3" name="Content Placeholder 2"/>
          <p:cNvSpPr>
            <a:spLocks noGrp="1"/>
          </p:cNvSpPr>
          <p:nvPr>
            <p:ph idx="1"/>
          </p:nvPr>
        </p:nvSpPr>
        <p:spPr>
          <a:xfrm>
            <a:off x="457200" y="1143000"/>
            <a:ext cx="8229600" cy="4038600"/>
          </a:xfrm>
        </p:spPr>
        <p:txBody>
          <a:bodyPr>
            <a:normAutofit/>
          </a:bodyPr>
          <a:lstStyle/>
          <a:p>
            <a:pPr marL="457200" indent="-457200"/>
            <a:r>
              <a:rPr lang="en-US" sz="2800" dirty="0" smtClean="0"/>
              <a:t>Unconstrained writing problem</a:t>
            </a:r>
          </a:p>
          <a:p>
            <a:pPr marL="457200" indent="-457200"/>
            <a:r>
              <a:rPr lang="en-US" sz="2800" dirty="0" smtClean="0"/>
              <a:t>Dotting problem</a:t>
            </a:r>
          </a:p>
          <a:p>
            <a:pPr marL="457200" indent="-457200"/>
            <a:r>
              <a:rPr lang="en-US" sz="2800" dirty="0" smtClean="0"/>
              <a:t>Delayed Strokes problem: association between letters and their diacritical marks.</a:t>
            </a:r>
          </a:p>
          <a:p>
            <a:pPr marL="457200" indent="-457200"/>
            <a:r>
              <a:rPr lang="en-US" sz="2800" dirty="0" smtClean="0"/>
              <a:t>Overlapping problem</a:t>
            </a:r>
          </a:p>
          <a:p>
            <a:endParaRPr lang="ar-EG"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2- Applications</a:t>
            </a:r>
            <a:endParaRPr lang="ar-EG" dirty="0"/>
          </a:p>
        </p:txBody>
      </p:sp>
      <p:sp>
        <p:nvSpPr>
          <p:cNvPr id="3" name="Content Placeholder 2"/>
          <p:cNvSpPr>
            <a:spLocks noGrp="1"/>
          </p:cNvSpPr>
          <p:nvPr>
            <p:ph idx="1"/>
          </p:nvPr>
        </p:nvSpPr>
        <p:spPr>
          <a:xfrm>
            <a:off x="457200" y="1143000"/>
            <a:ext cx="8229600" cy="4983163"/>
          </a:xfrm>
        </p:spPr>
        <p:txBody>
          <a:bodyPr/>
          <a:lstStyle/>
          <a:p>
            <a:r>
              <a:rPr lang="en-US" dirty="0" smtClean="0"/>
              <a:t>Education domain: Huge number of attractive applications for students and teachers, over tablet PCs and other devices (smart pens, smart boards, etc.)</a:t>
            </a:r>
          </a:p>
          <a:p>
            <a:r>
              <a:rPr lang="en-US" dirty="0" smtClean="0"/>
              <a:t>Online mapping of notes to text in online data collection (questionnaires, forms, etc.)</a:t>
            </a:r>
          </a:p>
          <a:p>
            <a:r>
              <a:rPr lang="en-US" dirty="0" smtClean="0"/>
              <a:t>Huge number of Mobile applications for business people and others.  </a:t>
            </a:r>
            <a:endParaRPr lang="ar-E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State of the art in products        (Latin script)</a:t>
            </a:r>
            <a:endParaRPr lang="ar-EG" dirty="0"/>
          </a:p>
        </p:txBody>
      </p:sp>
      <p:sp>
        <p:nvSpPr>
          <p:cNvPr id="3" name="Content Placeholder 2"/>
          <p:cNvSpPr>
            <a:spLocks noGrp="1"/>
          </p:cNvSpPr>
          <p:nvPr>
            <p:ph idx="1"/>
          </p:nvPr>
        </p:nvSpPr>
        <p:spPr/>
        <p:txBody>
          <a:bodyPr>
            <a:normAutofit lnSpcReduction="10000"/>
          </a:bodyPr>
          <a:lstStyle/>
          <a:p>
            <a:r>
              <a:rPr lang="en-US" dirty="0" smtClean="0"/>
              <a:t>OHR is a highly mature technology for Latin script with excellent performance.</a:t>
            </a:r>
          </a:p>
          <a:p>
            <a:r>
              <a:rPr lang="en-US" dirty="0" err="1" smtClean="0"/>
              <a:t>MicroSoft</a:t>
            </a:r>
            <a:r>
              <a:rPr lang="en-US" dirty="0" smtClean="0"/>
              <a:t>, </a:t>
            </a:r>
            <a:r>
              <a:rPr lang="en-US" dirty="0" err="1" smtClean="0"/>
              <a:t>RitePen</a:t>
            </a:r>
            <a:r>
              <a:rPr lang="en-US" dirty="0" smtClean="0"/>
              <a:t>, </a:t>
            </a:r>
            <a:r>
              <a:rPr lang="en-US" dirty="0" err="1" smtClean="0"/>
              <a:t>VisionObjects</a:t>
            </a:r>
            <a:r>
              <a:rPr lang="en-US" dirty="0" smtClean="0"/>
              <a:t>, </a:t>
            </a:r>
            <a:r>
              <a:rPr lang="en-US" dirty="0" err="1" smtClean="0"/>
              <a:t>QuickScript</a:t>
            </a:r>
            <a:r>
              <a:rPr lang="en-US" dirty="0" smtClean="0"/>
              <a:t> are a few very successful OHR solution providers for more than 20 languages.</a:t>
            </a:r>
          </a:p>
          <a:p>
            <a:r>
              <a:rPr lang="en-US" dirty="0" smtClean="0"/>
              <a:t>Most require no training, allow for user-defined </a:t>
            </a:r>
            <a:r>
              <a:rPr lang="en-US" dirty="0" smtClean="0"/>
              <a:t>dictionary and user adaptation.</a:t>
            </a:r>
            <a:endParaRPr lang="en-US" dirty="0" smtClean="0"/>
          </a:p>
          <a:p>
            <a:r>
              <a:rPr lang="en-US" dirty="0" smtClean="0"/>
              <a:t>Performance is claimed to be excellent for unconstrained, continuous writing.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State of the art in products     (Arabic script)</a:t>
            </a:r>
            <a:endParaRPr lang="ar-EG" dirty="0"/>
          </a:p>
        </p:txBody>
      </p:sp>
      <p:sp>
        <p:nvSpPr>
          <p:cNvPr id="3" name="Content Placeholder 2"/>
          <p:cNvSpPr>
            <a:spLocks noGrp="1"/>
          </p:cNvSpPr>
          <p:nvPr>
            <p:ph idx="1"/>
          </p:nvPr>
        </p:nvSpPr>
        <p:spPr/>
        <p:txBody>
          <a:bodyPr>
            <a:normAutofit/>
          </a:bodyPr>
          <a:lstStyle/>
          <a:p>
            <a:r>
              <a:rPr lang="en-US" dirty="0" smtClean="0"/>
              <a:t>Sakhr and </a:t>
            </a:r>
            <a:r>
              <a:rPr lang="en-US" dirty="0" err="1" smtClean="0"/>
              <a:t>ImagiNet</a:t>
            </a:r>
            <a:r>
              <a:rPr lang="en-US" dirty="0" smtClean="0"/>
              <a:t> both offer OHR products for most MS based devices (HTC, Pocket PC, PDA).</a:t>
            </a:r>
          </a:p>
          <a:p>
            <a:r>
              <a:rPr lang="en-US" dirty="0" smtClean="0"/>
              <a:t>Also, </a:t>
            </a:r>
            <a:r>
              <a:rPr lang="en-US" dirty="0" err="1" smtClean="0"/>
              <a:t>VisionObjects</a:t>
            </a:r>
            <a:r>
              <a:rPr lang="en-US" dirty="0" smtClean="0"/>
              <a:t> and </a:t>
            </a:r>
            <a:r>
              <a:rPr lang="en-US" dirty="0" err="1" smtClean="0"/>
              <a:t>QuickScript</a:t>
            </a:r>
            <a:r>
              <a:rPr lang="en-US" dirty="0" smtClean="0"/>
              <a:t> have OHR Arabic support and claim good performance.</a:t>
            </a:r>
          </a:p>
          <a:p>
            <a:r>
              <a:rPr lang="en-US" dirty="0" smtClean="0"/>
              <a:t>A comparison between these products on a </a:t>
            </a:r>
            <a:r>
              <a:rPr lang="en-US" b="1" dirty="0" smtClean="0"/>
              <a:t>standard benchmark is needed </a:t>
            </a:r>
            <a:r>
              <a:rPr lang="en-US" dirty="0" smtClean="0"/>
              <a:t>to find out the strengths and weaknesses of each. </a:t>
            </a:r>
            <a:endParaRPr lang="ar-E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State of the art in </a:t>
            </a:r>
            <a:r>
              <a:rPr lang="en-US" dirty="0" smtClean="0"/>
              <a:t>Research for Arabic OHR</a:t>
            </a:r>
            <a:endParaRPr lang="ar-EG" dirty="0"/>
          </a:p>
        </p:txBody>
      </p:sp>
      <p:sp>
        <p:nvSpPr>
          <p:cNvPr id="3" name="Content Placeholder 2"/>
          <p:cNvSpPr>
            <a:spLocks noGrp="1"/>
          </p:cNvSpPr>
          <p:nvPr>
            <p:ph idx="1"/>
          </p:nvPr>
        </p:nvSpPr>
        <p:spPr/>
        <p:txBody>
          <a:bodyPr>
            <a:normAutofit lnSpcReduction="10000"/>
          </a:bodyPr>
          <a:lstStyle/>
          <a:p>
            <a:r>
              <a:rPr lang="en-US" dirty="0" smtClean="0"/>
              <a:t>Focus mainly on producing true unconstrained continuous cursive writing.</a:t>
            </a:r>
          </a:p>
          <a:p>
            <a:r>
              <a:rPr lang="en-US" dirty="0" smtClean="0"/>
              <a:t>Focus on developing algorithms that can run in real time and on limited resources.</a:t>
            </a:r>
          </a:p>
          <a:p>
            <a:r>
              <a:rPr lang="en-US" dirty="0" smtClean="0"/>
              <a:t>Significant recent efforts: Most recent research employ Recurrent Neural Networks, HMMs, fusion of other pattern recognition techniques. Also, making use of the offline image as an extra source of information.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Competition ICDAR2009</a:t>
            </a:r>
            <a:endParaRPr lang="ar-EG" dirty="0"/>
          </a:p>
        </p:txBody>
      </p:sp>
      <p:sp>
        <p:nvSpPr>
          <p:cNvPr id="3" name="Content Placeholder 2"/>
          <p:cNvSpPr>
            <a:spLocks noGrp="1"/>
          </p:cNvSpPr>
          <p:nvPr>
            <p:ph idx="1"/>
          </p:nvPr>
        </p:nvSpPr>
        <p:spPr/>
        <p:txBody>
          <a:bodyPr>
            <a:normAutofit fontScale="92500" lnSpcReduction="20000"/>
          </a:bodyPr>
          <a:lstStyle/>
          <a:p>
            <a:r>
              <a:rPr lang="en-US" dirty="0" smtClean="0"/>
              <a:t>The database consists of 23,251 Arabic words handwritten by more than 130 different writers (ADAB database: </a:t>
            </a:r>
            <a:r>
              <a:rPr lang="en-US" sz="2400" dirty="0" smtClean="0"/>
              <a:t>Tunisian City names).</a:t>
            </a:r>
          </a:p>
          <a:p>
            <a:r>
              <a:rPr lang="en-US" dirty="0" smtClean="0"/>
              <a:t>For testing, 2400 words are used written by 24 writers different than the ones in training.</a:t>
            </a:r>
          </a:p>
          <a:p>
            <a:r>
              <a:rPr lang="en-US" dirty="0" smtClean="0"/>
              <a:t>Best performance obtained by </a:t>
            </a:r>
            <a:r>
              <a:rPr lang="en-US" dirty="0" err="1" smtClean="0"/>
              <a:t>VisionObjects</a:t>
            </a:r>
            <a:r>
              <a:rPr lang="en-US" dirty="0" smtClean="0"/>
              <a:t> team: 99%. The system use neural networks with other PR techniques.</a:t>
            </a:r>
          </a:p>
          <a:p>
            <a:r>
              <a:rPr lang="en-US" dirty="0" smtClean="0"/>
              <a:t>Second best is MDLSTM by Alex Graves: 96%. Using a hierarchy of multidimensional recurrent neural networks. </a:t>
            </a:r>
          </a:p>
          <a:p>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Required Modules</a:t>
            </a:r>
            <a:endParaRPr lang="ar-EG" dirty="0"/>
          </a:p>
        </p:txBody>
      </p:sp>
      <p:sp>
        <p:nvSpPr>
          <p:cNvPr id="3" name="Content Placeholder 2"/>
          <p:cNvSpPr>
            <a:spLocks noGrp="1"/>
          </p:cNvSpPr>
          <p:nvPr>
            <p:ph idx="1"/>
          </p:nvPr>
        </p:nvSpPr>
        <p:spPr/>
        <p:txBody>
          <a:bodyPr>
            <a:normAutofit fontScale="92500"/>
          </a:bodyPr>
          <a:lstStyle/>
          <a:p>
            <a:pPr lvl="0"/>
            <a:r>
              <a:rPr lang="en-US" dirty="0" smtClean="0"/>
              <a:t>Pre-processing tools: delayed strokes, smoothing, resampling, etc.</a:t>
            </a:r>
          </a:p>
          <a:p>
            <a:pPr lvl="0"/>
            <a:r>
              <a:rPr lang="en-US" dirty="0" smtClean="0"/>
              <a:t>PAW or letter Segmentation and extraction tool</a:t>
            </a:r>
          </a:p>
          <a:p>
            <a:pPr lvl="0"/>
            <a:r>
              <a:rPr lang="en-US" dirty="0" smtClean="0"/>
              <a:t>Language models</a:t>
            </a:r>
          </a:p>
          <a:p>
            <a:pPr lvl="0"/>
            <a:r>
              <a:rPr lang="en-US" dirty="0" smtClean="0"/>
              <a:t>Feature extraction tools.</a:t>
            </a:r>
          </a:p>
          <a:p>
            <a:pPr lvl="0"/>
            <a:r>
              <a:rPr lang="en-US" dirty="0" smtClean="0"/>
              <a:t>Statistical training tools: HTK, SRI, </a:t>
            </a:r>
            <a:r>
              <a:rPr lang="en-US" dirty="0" err="1" smtClean="0"/>
              <a:t>Matlab</a:t>
            </a:r>
            <a:r>
              <a:rPr lang="en-US" dirty="0" smtClean="0"/>
              <a:t>, and many neural network tools.</a:t>
            </a:r>
          </a:p>
          <a:p>
            <a:pPr lvl="0"/>
            <a:r>
              <a:rPr lang="en-US" dirty="0" smtClean="0"/>
              <a:t>Error analysis tools: Need to be implemented.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1052</Words>
  <Application>Microsoft Office PowerPoint</Application>
  <PresentationFormat>On-screen Show (4:3)</PresentationFormat>
  <Paragraphs>106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Pre-SWOT Report. Online Handwritten Arabic OCR (Online Handwritten Recognition: OHR)</vt:lpstr>
      <vt:lpstr>1-Introduction and challenges</vt:lpstr>
      <vt:lpstr>Main Challenges in Arabic OHR</vt:lpstr>
      <vt:lpstr>2- Applications</vt:lpstr>
      <vt:lpstr>3- State of the art in products        (Latin script)</vt:lpstr>
      <vt:lpstr>4- State of the art in products     (Arabic script)</vt:lpstr>
      <vt:lpstr>5- State of the art in Research for Arabic OHR</vt:lpstr>
      <vt:lpstr>Competition ICDAR2009</vt:lpstr>
      <vt:lpstr>6- Required Modules</vt:lpstr>
      <vt:lpstr>7- Required Resources</vt:lpstr>
      <vt:lpstr>8- Available Resources and Gaps</vt:lpstr>
      <vt:lpstr>9- LR proposed by ALTEC</vt:lpstr>
      <vt:lpstr>10- Preliminary SWOT analysis</vt:lpstr>
      <vt:lpstr>Slide 14</vt:lpstr>
      <vt:lpstr>11- Survey</vt:lpstr>
      <vt:lpstr>List of Survey Targets</vt:lpstr>
      <vt:lpstr>12- Key Figures in this Field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Phoenix</cp:lastModifiedBy>
  <cp:revision>47</cp:revision>
  <dcterms:created xsi:type="dcterms:W3CDTF">2006-08-16T00:00:00Z</dcterms:created>
  <dcterms:modified xsi:type="dcterms:W3CDTF">2010-02-25T09:03:19Z</dcterms:modified>
</cp:coreProperties>
</file>