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1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2" r:id="rId13"/>
    <p:sldId id="273" r:id="rId14"/>
    <p:sldId id="264" r:id="rId15"/>
    <p:sldId id="27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69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ance.com/imaging/omnipage/omnipage-professional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Pre-SWOT Report.</a:t>
            </a:r>
            <a:br>
              <a:rPr lang="en-US" dirty="0" smtClean="0"/>
            </a:br>
            <a:r>
              <a:rPr lang="en-US" dirty="0" smtClean="0"/>
              <a:t>Printed Arabic OCR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Dr. Mohamed El-Mahallawy</a:t>
            </a:r>
          </a:p>
          <a:p>
            <a:r>
              <a:rPr lang="en-US" sz="1200" dirty="0" smtClean="0"/>
              <a:t>Eng. Hesham Osman</a:t>
            </a:r>
          </a:p>
          <a:p>
            <a:r>
              <a:rPr lang="en-US" sz="1200" dirty="0" smtClean="0"/>
              <a:t>Eng. </a:t>
            </a:r>
            <a:r>
              <a:rPr lang="en-US" sz="1200" dirty="0" err="1" smtClean="0"/>
              <a:t>Rana</a:t>
            </a:r>
            <a:r>
              <a:rPr lang="en-US" sz="1200" dirty="0" smtClean="0"/>
              <a:t> </a:t>
            </a:r>
            <a:r>
              <a:rPr lang="en-US" sz="1200" dirty="0" err="1" smtClean="0"/>
              <a:t>Abdou</a:t>
            </a:r>
            <a:endParaRPr lang="en-US" sz="1200" dirty="0" smtClean="0"/>
          </a:p>
          <a:p>
            <a:r>
              <a:rPr lang="en-US" sz="1200" dirty="0" smtClean="0"/>
              <a:t>Dr. Mohamed </a:t>
            </a:r>
            <a:r>
              <a:rPr lang="en-US" sz="1200" dirty="0" err="1" smtClean="0"/>
              <a:t>Waleed</a:t>
            </a:r>
            <a:r>
              <a:rPr lang="en-US" sz="1200" dirty="0" smtClean="0"/>
              <a:t> </a:t>
            </a:r>
            <a:r>
              <a:rPr lang="en-US" sz="1200" dirty="0" err="1" smtClean="0"/>
              <a:t>Fakhr</a:t>
            </a:r>
            <a:endParaRPr lang="en-US" sz="1200" dirty="0" smtClean="0"/>
          </a:p>
          <a:p>
            <a:r>
              <a:rPr lang="en-US" sz="1200" dirty="0" smtClean="0"/>
              <a:t>Dr. </a:t>
            </a:r>
            <a:r>
              <a:rPr lang="en-US" sz="1200" dirty="0" err="1" smtClean="0"/>
              <a:t>Mohsen</a:t>
            </a:r>
            <a:r>
              <a:rPr lang="en-US" sz="1200" dirty="0" smtClean="0"/>
              <a:t> </a:t>
            </a:r>
            <a:r>
              <a:rPr lang="en-US" sz="1200" dirty="0" err="1" smtClean="0"/>
              <a:t>Rashwan</a:t>
            </a:r>
            <a:endParaRPr lang="en-US" sz="1200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 Available Resources and Gaps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some tools to be available (error analysis, grapheme to character/ligature, pre-processing).</a:t>
            </a:r>
          </a:p>
          <a:p>
            <a:r>
              <a:rPr lang="en-US" dirty="0" smtClean="0"/>
              <a:t>No available database so we need to do </a:t>
            </a:r>
            <a:r>
              <a:rPr lang="en-US" b="1" dirty="0" smtClean="0"/>
              <a:t>data collection very </a:t>
            </a:r>
            <a:r>
              <a:rPr lang="en-US" b="1" dirty="0" smtClean="0"/>
              <a:t>soon.</a:t>
            </a:r>
            <a:endParaRPr lang="en-US" dirty="0" smtClean="0"/>
          </a:p>
          <a:p>
            <a:r>
              <a:rPr lang="en-US" dirty="0" smtClean="0"/>
              <a:t>Character/Ligature-based Language </a:t>
            </a:r>
            <a:r>
              <a:rPr lang="en-US" dirty="0" smtClean="0"/>
              <a:t>models have to be trained and made available for researchers.</a:t>
            </a:r>
          </a:p>
          <a:p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9- LR proposed by ALTEC:</a:t>
            </a:r>
            <a:br>
              <a:rPr lang="en-US" dirty="0" smtClean="0"/>
            </a:br>
            <a:r>
              <a:rPr lang="en-US" dirty="0" smtClean="0"/>
              <a:t>Training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need to focus on the </a:t>
            </a:r>
            <a:r>
              <a:rPr lang="en-US" b="1" i="1" dirty="0" err="1" smtClean="0"/>
              <a:t>Naskh</a:t>
            </a:r>
            <a:r>
              <a:rPr lang="en-US" dirty="0" smtClean="0"/>
              <a:t> fonts family. Within </a:t>
            </a:r>
            <a:r>
              <a:rPr lang="en-US" b="1" i="1" dirty="0" err="1" smtClean="0"/>
              <a:t>Naskh</a:t>
            </a:r>
            <a:r>
              <a:rPr lang="en-US" dirty="0" smtClean="0"/>
              <a:t>, there may be about 6 families. Each would have 6 different font sizes (8,10,12,14,16,18). The rule is </a:t>
            </a:r>
            <a:r>
              <a:rPr lang="en-US" dirty="0" smtClean="0"/>
              <a:t>to </a:t>
            </a:r>
            <a:r>
              <a:rPr lang="en-US" dirty="0" smtClean="0"/>
              <a:t>have about 25 instances for each shape in each case. </a:t>
            </a:r>
          </a:p>
          <a:p>
            <a:r>
              <a:rPr lang="en-US" dirty="0" smtClean="0"/>
              <a:t>We assumed to have about </a:t>
            </a:r>
            <a:r>
              <a:rPr lang="en-US" b="1" dirty="0" smtClean="0"/>
              <a:t>300</a:t>
            </a:r>
            <a:r>
              <a:rPr lang="en-US" dirty="0" smtClean="0"/>
              <a:t> different shapes (characters and ligatures). So we need </a:t>
            </a:r>
            <a:r>
              <a:rPr lang="en-US" b="1" dirty="0" smtClean="0"/>
              <a:t>300*25=7500</a:t>
            </a:r>
            <a:r>
              <a:rPr lang="en-US" dirty="0" smtClean="0"/>
              <a:t> instances. This is about </a:t>
            </a:r>
            <a:r>
              <a:rPr lang="en-US" b="1" dirty="0" smtClean="0"/>
              <a:t>8</a:t>
            </a:r>
            <a:r>
              <a:rPr lang="en-US" dirty="0" smtClean="0"/>
              <a:t> </a:t>
            </a:r>
            <a:r>
              <a:rPr lang="en-US" dirty="0" smtClean="0"/>
              <a:t>pages.</a:t>
            </a:r>
            <a:endParaRPr lang="en-US" b="1" dirty="0" smtClean="0"/>
          </a:p>
          <a:p>
            <a:r>
              <a:rPr lang="en-US" dirty="0" smtClean="0"/>
              <a:t>This should be done for each </a:t>
            </a:r>
            <a:r>
              <a:rPr lang="en-US" b="1" dirty="0" smtClean="0"/>
              <a:t>font family</a:t>
            </a:r>
            <a:r>
              <a:rPr lang="en-US" dirty="0" smtClean="0"/>
              <a:t> and for each </a:t>
            </a:r>
            <a:r>
              <a:rPr lang="en-US" b="1" dirty="0" smtClean="0"/>
              <a:t>font size</a:t>
            </a:r>
            <a:r>
              <a:rPr lang="en-US" dirty="0" smtClean="0"/>
              <a:t> as follows:</a:t>
            </a:r>
          </a:p>
          <a:p>
            <a:r>
              <a:rPr lang="en-US" b="1" dirty="0" smtClean="0"/>
              <a:t>8</a:t>
            </a:r>
            <a:r>
              <a:rPr lang="en-US" dirty="0" smtClean="0"/>
              <a:t>pages*</a:t>
            </a:r>
            <a:r>
              <a:rPr lang="en-US" b="1" dirty="0" smtClean="0"/>
              <a:t>6</a:t>
            </a:r>
            <a:r>
              <a:rPr lang="en-US" dirty="0" smtClean="0"/>
              <a:t>faontsfamilies*</a:t>
            </a:r>
            <a:r>
              <a:rPr lang="en-US" b="1" dirty="0" smtClean="0"/>
              <a:t>6</a:t>
            </a:r>
            <a:r>
              <a:rPr lang="en-US" dirty="0" smtClean="0"/>
              <a:t>fontsizes= around </a:t>
            </a:r>
            <a:r>
              <a:rPr lang="en-US" b="1" dirty="0" smtClean="0"/>
              <a:t>300</a:t>
            </a:r>
            <a:r>
              <a:rPr lang="en-US" dirty="0" smtClean="0"/>
              <a:t> pages </a:t>
            </a:r>
            <a:r>
              <a:rPr lang="en-US" dirty="0" smtClean="0"/>
              <a:t>total (Clean=</a:t>
            </a:r>
            <a:r>
              <a:rPr lang="en-US" dirty="0" smtClean="0"/>
              <a:t>Excellent Q</a:t>
            </a:r>
            <a:r>
              <a:rPr lang="en-US" dirty="0" smtClean="0"/>
              <a:t>uality).</a:t>
            </a: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 proposed by ALTEC (cont.)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These pages (for clean high quality training data) will be generated artificially, by balancing the data to cover all the </a:t>
            </a:r>
            <a:r>
              <a:rPr lang="en-US" sz="3400" b="1" dirty="0" smtClean="0"/>
              <a:t>300</a:t>
            </a:r>
            <a:r>
              <a:rPr lang="en-US" sz="3400" dirty="0" smtClean="0"/>
              <a:t> shapes. </a:t>
            </a:r>
          </a:p>
          <a:p>
            <a:r>
              <a:rPr lang="en-US" sz="3400" dirty="0" smtClean="0"/>
              <a:t>Then, to generate lower quality training data:</a:t>
            </a:r>
          </a:p>
          <a:p>
            <a:r>
              <a:rPr lang="en-US" sz="3400" dirty="0" smtClean="0"/>
              <a:t>a- The </a:t>
            </a:r>
            <a:r>
              <a:rPr lang="en-US" sz="3400" b="1" dirty="0" smtClean="0"/>
              <a:t>300</a:t>
            </a:r>
            <a:r>
              <a:rPr lang="en-US" sz="3400" dirty="0" smtClean="0"/>
              <a:t> pages will be outputted from a Fax machine (once)</a:t>
            </a:r>
          </a:p>
          <a:p>
            <a:r>
              <a:rPr lang="en-US" sz="3400" dirty="0" smtClean="0"/>
              <a:t>b- The </a:t>
            </a:r>
            <a:r>
              <a:rPr lang="en-US" sz="3400" b="1" dirty="0" smtClean="0"/>
              <a:t>300</a:t>
            </a:r>
            <a:r>
              <a:rPr lang="en-US" sz="3400" dirty="0" smtClean="0"/>
              <a:t> pages will be copied once (one output), then twice (second output</a:t>
            </a:r>
            <a:r>
              <a:rPr lang="en-US" sz="3400" dirty="0" smtClean="0"/>
              <a:t>).</a:t>
            </a:r>
          </a:p>
          <a:p>
            <a:r>
              <a:rPr lang="en-US" sz="3400" dirty="0" smtClean="0"/>
              <a:t>c</a:t>
            </a:r>
            <a:r>
              <a:rPr lang="en-US" sz="3400" dirty="0" smtClean="0"/>
              <a:t>- </a:t>
            </a:r>
            <a:r>
              <a:rPr lang="en-US" sz="3400" dirty="0" smtClean="0"/>
              <a:t>The </a:t>
            </a:r>
            <a:r>
              <a:rPr lang="en-US" sz="3400" dirty="0" smtClean="0"/>
              <a:t>same process will be done for </a:t>
            </a:r>
            <a:r>
              <a:rPr lang="en-US" sz="3400" b="1" dirty="0" smtClean="0"/>
              <a:t>600</a:t>
            </a:r>
            <a:r>
              <a:rPr lang="en-US" sz="3400" dirty="0" smtClean="0"/>
              <a:t>, </a:t>
            </a:r>
            <a:r>
              <a:rPr lang="en-US" sz="3400" b="1" dirty="0" smtClean="0"/>
              <a:t>300</a:t>
            </a:r>
            <a:r>
              <a:rPr lang="en-US" sz="3400" dirty="0" smtClean="0"/>
              <a:t>, and </a:t>
            </a:r>
            <a:r>
              <a:rPr lang="en-US" sz="3400" b="1" dirty="0" smtClean="0"/>
              <a:t>200</a:t>
            </a:r>
            <a:r>
              <a:rPr lang="en-US" sz="3400" dirty="0" smtClean="0"/>
              <a:t> dpi</a:t>
            </a:r>
            <a:r>
              <a:rPr lang="en-US" sz="3400" dirty="0" smtClean="0"/>
              <a:t>.</a:t>
            </a:r>
          </a:p>
          <a:p>
            <a:r>
              <a:rPr lang="en-US" sz="3400" dirty="0" smtClean="0"/>
              <a:t>(</a:t>
            </a:r>
            <a:r>
              <a:rPr lang="en-US" sz="3400" dirty="0" smtClean="0"/>
              <a:t>This </a:t>
            </a:r>
            <a:r>
              <a:rPr lang="en-US" sz="3400" dirty="0" smtClean="0"/>
              <a:t>gives </a:t>
            </a:r>
            <a:r>
              <a:rPr lang="en-US" sz="3400" b="1" dirty="0" smtClean="0"/>
              <a:t>3600</a:t>
            </a:r>
            <a:r>
              <a:rPr lang="en-US" sz="3400" dirty="0" smtClean="0"/>
              <a:t> pages: </a:t>
            </a:r>
            <a:r>
              <a:rPr lang="en-US" sz="3400" b="1" dirty="0" smtClean="0"/>
              <a:t>300</a:t>
            </a:r>
            <a:r>
              <a:rPr lang="en-US" sz="3400" dirty="0" smtClean="0"/>
              <a:t> clean, </a:t>
            </a:r>
            <a:r>
              <a:rPr lang="en-US" sz="3400" b="1" dirty="0" smtClean="0"/>
              <a:t>300</a:t>
            </a:r>
            <a:r>
              <a:rPr lang="en-US" sz="3400" dirty="0" smtClean="0"/>
              <a:t> from Fax, </a:t>
            </a:r>
            <a:r>
              <a:rPr lang="en-US" sz="3400" b="1" dirty="0" smtClean="0"/>
              <a:t>300</a:t>
            </a:r>
            <a:r>
              <a:rPr lang="en-US" sz="3400" dirty="0" smtClean="0"/>
              <a:t> copied once, </a:t>
            </a:r>
            <a:r>
              <a:rPr lang="en-US" sz="3400" b="1" dirty="0" smtClean="0"/>
              <a:t>300</a:t>
            </a:r>
            <a:r>
              <a:rPr lang="en-US" sz="3400" dirty="0" smtClean="0"/>
              <a:t> copied </a:t>
            </a:r>
            <a:r>
              <a:rPr lang="en-US" sz="3400" dirty="0" smtClean="0"/>
              <a:t>twice) multiplied by </a:t>
            </a:r>
            <a:r>
              <a:rPr lang="en-US" sz="3400" b="1" dirty="0" smtClean="0"/>
              <a:t>3</a:t>
            </a:r>
            <a:r>
              <a:rPr lang="en-US" sz="3400" dirty="0" smtClean="0"/>
              <a:t> for the </a:t>
            </a:r>
            <a:r>
              <a:rPr lang="en-US" sz="3400" b="1" dirty="0" smtClean="0"/>
              <a:t>3</a:t>
            </a:r>
            <a:r>
              <a:rPr lang="en-US" sz="3400" dirty="0" smtClean="0"/>
              <a:t> different </a:t>
            </a:r>
            <a:r>
              <a:rPr lang="en-US" sz="3400" dirty="0" smtClean="0"/>
              <a:t>resolutions.</a:t>
            </a:r>
            <a:endParaRPr lang="en-US" sz="3400" dirty="0" smtClean="0"/>
          </a:p>
          <a:p>
            <a:r>
              <a:rPr lang="en-US" sz="3400" dirty="0" smtClean="0"/>
              <a:t>We will also obtain </a:t>
            </a:r>
            <a:r>
              <a:rPr lang="en-US" sz="3400" b="1" dirty="0" smtClean="0"/>
              <a:t>2000</a:t>
            </a:r>
            <a:r>
              <a:rPr lang="en-US" sz="3400" dirty="0" smtClean="0"/>
              <a:t> transcribed pages from Alex. Bib. with low quality old books, etc.).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LR proposed by ALTEC</a:t>
            </a:r>
            <a:br>
              <a:rPr lang="en-US" sz="3600" dirty="0" smtClean="0"/>
            </a:br>
            <a:r>
              <a:rPr lang="en-US" sz="3600" dirty="0" smtClean="0"/>
              <a:t>(Benchmarking)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recommended Benchmarking must be two-folded; one is to measure robustness and reliability of the product (software) and this requires </a:t>
            </a:r>
            <a:r>
              <a:rPr lang="en-US" b="1" dirty="0" smtClean="0"/>
              <a:t>40,000</a:t>
            </a:r>
            <a:r>
              <a:rPr lang="en-US" dirty="0" smtClean="0"/>
              <a:t> documents in one batch. These should include simple and complex documents, different qualities, etc. </a:t>
            </a:r>
          </a:p>
          <a:p>
            <a:r>
              <a:rPr lang="en-US" dirty="0" smtClean="0"/>
              <a:t>The second test, for accuracy, should include at least </a:t>
            </a:r>
            <a:r>
              <a:rPr lang="en-US" b="1" dirty="0" smtClean="0"/>
              <a:t>600</a:t>
            </a:r>
            <a:r>
              <a:rPr lang="en-US" dirty="0" smtClean="0"/>
              <a:t> pages (200 high quality, 200 medium, and 200 poor quality) coming from books, newspapers, Fax outputs, Typewriters, etc.</a:t>
            </a:r>
          </a:p>
          <a:p>
            <a:r>
              <a:rPr lang="en-US" b="1" dirty="0" smtClean="0"/>
              <a:t>It is highly recommended to have an OCR competition co-organized by ALTEC.</a:t>
            </a:r>
          </a:p>
          <a:p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10- Preliminary SWOT analysis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Strengths: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300" dirty="0" smtClean="0"/>
              <a:t>The </a:t>
            </a:r>
            <a:r>
              <a:rPr lang="en-US" sz="3300" dirty="0" smtClean="0"/>
              <a:t>expertise, in DSP, pattern recognition, image processing, NLP, and stochastic methods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300" dirty="0" smtClean="0"/>
              <a:t>Potential to have huge amounts of annotated data.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dirty="0" smtClean="0"/>
              <a:t>Weaknesses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sz="3300" dirty="0" smtClean="0"/>
              <a:t>The </a:t>
            </a:r>
            <a:r>
              <a:rPr lang="en-US" sz="3300" dirty="0" smtClean="0"/>
              <a:t>tight time  &amp; budget of  the intended required products.</a:t>
            </a:r>
          </a:p>
          <a:p>
            <a:pPr>
              <a:buFont typeface="+mj-lt"/>
              <a:buAutoNum type="arabicPeriod"/>
            </a:pPr>
            <a:r>
              <a:rPr lang="en-US" sz="3300" dirty="0" smtClean="0"/>
              <a:t>No benchmarking available for printed Arabic OCR</a:t>
            </a:r>
          </a:p>
          <a:p>
            <a:pPr>
              <a:buFont typeface="+mj-lt"/>
              <a:buAutoNum type="arabicPeriod"/>
            </a:pPr>
            <a:r>
              <a:rPr lang="en-US" sz="3300" dirty="0" smtClean="0"/>
              <a:t>No training database available for research community for Arabic OCR</a:t>
            </a:r>
          </a:p>
          <a:p>
            <a:endParaRPr lang="en-US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Opportunities: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Truly reliable &amp; robust Arabic Omni OCR systems are a much needed essential technology for the Arabic language to be fully launched in the digital 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 existing product is yet satisfactory enough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Arabic language has a huge heritage to be digitized.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Large market of such a tech. of over 300 million native speakers, plus other numerous interested parties (for reasons such as security, commerce, cultural interaction, etc</a:t>
            </a:r>
            <a:r>
              <a:rPr lang="en-US" dirty="0" smtClean="0"/>
              <a:t>.).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sz="4400" dirty="0" smtClean="0"/>
              <a:t>Threats</a:t>
            </a:r>
            <a:r>
              <a:rPr lang="en-US" sz="4400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en-US" sz="3400" dirty="0" smtClean="0"/>
              <a:t>Back firing against Arabic OCR technologies in the perception of customers, due to a long history of unsatisfactory performance of past and current Arabic OCR/ICR products.</a:t>
            </a:r>
          </a:p>
          <a:p>
            <a:pPr>
              <a:buFont typeface="+mj-lt"/>
              <a:buAutoNum type="arabicPeriod"/>
            </a:pPr>
            <a:r>
              <a:rPr lang="en-US" sz="3400" dirty="0" smtClean="0"/>
              <a:t>Other R&amp;D groups all over the world (esp. in the US) is working hard and racing for a radical solution of the </a:t>
            </a:r>
            <a:r>
              <a:rPr lang="en-US" sz="3400" dirty="0" smtClean="0"/>
              <a:t>problem.</a:t>
            </a:r>
            <a:endParaRPr lang="en-US" sz="3400" dirty="0" smtClean="0"/>
          </a:p>
          <a:p>
            <a:pPr>
              <a:buNone/>
            </a:pPr>
            <a:endParaRPr lang="ar-E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 Survey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 Specify the application that OCR recognition will be used for</a:t>
            </a:r>
            <a:endParaRPr lang="en-US" dirty="0" smtClean="0"/>
          </a:p>
          <a:p>
            <a:pPr lvl="0"/>
            <a:r>
              <a:rPr lang="en-US" b="1" dirty="0" smtClean="0"/>
              <a:t>What is the data used/intended to train the system?</a:t>
            </a:r>
            <a:endParaRPr lang="en-US" dirty="0" smtClean="0"/>
          </a:p>
          <a:p>
            <a:pPr lvl="0"/>
            <a:r>
              <a:rPr lang="en-US" b="1" dirty="0" smtClean="0"/>
              <a:t>What is the benchmark to test your system on?</a:t>
            </a:r>
            <a:endParaRPr lang="en-US" dirty="0" smtClean="0"/>
          </a:p>
          <a:p>
            <a:pPr lvl="0"/>
            <a:r>
              <a:rPr lang="en-US" b="1" dirty="0" smtClean="0"/>
              <a:t>Would you be interested to contribute in the data collection. At what capacity?</a:t>
            </a:r>
            <a:endParaRPr lang="en-US" dirty="0" smtClean="0"/>
          </a:p>
          <a:p>
            <a:pPr lvl="0"/>
            <a:r>
              <a:rPr lang="en-US" b="1" dirty="0" smtClean="0"/>
              <a:t>Would you be interested to buy Arabic OCR annotated data?</a:t>
            </a:r>
            <a:endParaRPr lang="en-US" dirty="0" smtClean="0"/>
          </a:p>
          <a:p>
            <a:pPr lvl="0"/>
            <a:r>
              <a:rPr lang="en-US" b="1" dirty="0" smtClean="0"/>
              <a:t>Would you be interested to contribute in a competition</a:t>
            </a:r>
            <a:endParaRPr lang="en-US" dirty="0" smtClean="0"/>
          </a:p>
          <a:p>
            <a:pPr lvl="0"/>
            <a:r>
              <a:rPr lang="en-US" b="1" dirty="0" smtClean="0"/>
              <a:t>How many persons working in this area in your team? What are their qualifications?</a:t>
            </a:r>
            <a:endParaRPr lang="en-US" dirty="0" smtClean="0"/>
          </a:p>
          <a:p>
            <a:pPr lvl="0"/>
            <a:r>
              <a:rPr lang="en-US" b="1" dirty="0" smtClean="0"/>
              <a:t>What are the platforms supported/targeted in your application?</a:t>
            </a:r>
            <a:endParaRPr lang="en-US" dirty="0" smtClean="0"/>
          </a:p>
          <a:p>
            <a:pPr lvl="0"/>
            <a:r>
              <a:rPr lang="en-US" b="1" dirty="0" smtClean="0"/>
              <a:t>What is the market share anticipated in your application?</a:t>
            </a:r>
            <a:endParaRPr lang="en-US" dirty="0" smtClean="0"/>
          </a:p>
          <a:p>
            <a:pPr lvl="0"/>
            <a:r>
              <a:rPr lang="en-US" b="1" dirty="0" smtClean="0"/>
              <a:t>Would your application support any other languages? Explain.</a:t>
            </a: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Survey Targets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smtClean="0"/>
              <a:t>Sakhr</a:t>
            </a:r>
          </a:p>
          <a:p>
            <a:pPr lvl="0"/>
            <a:r>
              <a:rPr lang="en-US" dirty="0" smtClean="0"/>
              <a:t>RDI</a:t>
            </a:r>
          </a:p>
          <a:p>
            <a:pPr lvl="0"/>
            <a:r>
              <a:rPr lang="en-US" dirty="0" err="1" smtClean="0"/>
              <a:t>ImagiNet</a:t>
            </a:r>
            <a:endParaRPr lang="en-US" dirty="0" smtClean="0"/>
          </a:p>
          <a:p>
            <a:pPr lvl="0"/>
            <a:r>
              <a:rPr lang="en-US" dirty="0" smtClean="0"/>
              <a:t>Orange- Cairo</a:t>
            </a:r>
          </a:p>
          <a:p>
            <a:pPr lvl="0"/>
            <a:r>
              <a:rPr lang="en-US" dirty="0" smtClean="0"/>
              <a:t>IBM- Cairo</a:t>
            </a:r>
          </a:p>
          <a:p>
            <a:pPr lvl="0"/>
            <a:r>
              <a:rPr lang="en-US" dirty="0" smtClean="0"/>
              <a:t>Cairo University</a:t>
            </a:r>
          </a:p>
          <a:p>
            <a:pPr lvl="0"/>
            <a:r>
              <a:rPr lang="en-US" dirty="0" err="1" smtClean="0"/>
              <a:t>Ain</a:t>
            </a:r>
            <a:r>
              <a:rPr lang="en-US" dirty="0" smtClean="0"/>
              <a:t> Shams University</a:t>
            </a:r>
          </a:p>
          <a:p>
            <a:pPr lvl="0"/>
            <a:r>
              <a:rPr lang="en-US" dirty="0" smtClean="0"/>
              <a:t>Arab academy (AAST)</a:t>
            </a:r>
          </a:p>
          <a:p>
            <a:pPr lvl="0"/>
            <a:r>
              <a:rPr lang="en-US" dirty="0" smtClean="0"/>
              <a:t>AUC</a:t>
            </a:r>
          </a:p>
          <a:p>
            <a:pPr lvl="0"/>
            <a:r>
              <a:rPr lang="en-US" dirty="0" smtClean="0"/>
              <a:t>GUC</a:t>
            </a:r>
          </a:p>
          <a:p>
            <a:pPr lvl="0"/>
            <a:r>
              <a:rPr lang="en-US" dirty="0" smtClean="0"/>
              <a:t>Nile University</a:t>
            </a:r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Azhar</a:t>
            </a:r>
            <a:r>
              <a:rPr lang="en-US" dirty="0" smtClean="0"/>
              <a:t> university </a:t>
            </a:r>
          </a:p>
          <a:p>
            <a:pPr lvl="0"/>
            <a:r>
              <a:rPr lang="en-US" dirty="0" err="1" smtClean="0"/>
              <a:t>Helwan</a:t>
            </a:r>
            <a:r>
              <a:rPr lang="en-US" dirty="0" smtClean="0"/>
              <a:t> university </a:t>
            </a:r>
          </a:p>
          <a:p>
            <a:pPr lvl="0"/>
            <a:r>
              <a:rPr lang="en-US" dirty="0" err="1" smtClean="0"/>
              <a:t>Assuit</a:t>
            </a:r>
            <a:r>
              <a:rPr lang="en-US" dirty="0" smtClean="0"/>
              <a:t> </a:t>
            </a:r>
            <a:r>
              <a:rPr lang="en-US" dirty="0" smtClean="0"/>
              <a:t>university</a:t>
            </a:r>
          </a:p>
          <a:p>
            <a:pPr lvl="0"/>
            <a:r>
              <a:rPr lang="en-US" dirty="0" smtClean="0"/>
              <a:t>Other Centers outside Egypt</a:t>
            </a:r>
            <a:endParaRPr lang="en-US" dirty="0" smtClean="0"/>
          </a:p>
          <a:p>
            <a:r>
              <a:rPr lang="en-US" dirty="0" smtClean="0"/>
              <a:t>Other companies that are users of the technology</a:t>
            </a:r>
            <a:endParaRPr lang="ar-E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12- </a:t>
            </a:r>
            <a:r>
              <a:rPr lang="en-US" dirty="0" smtClean="0"/>
              <a:t>Key Figures in this Field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NovoDynamics</a:t>
            </a:r>
            <a:r>
              <a:rPr lang="en-US" dirty="0" smtClean="0"/>
              <a:t> (VERUS) research team:         Dr. Steve Schlosser et. al.</a:t>
            </a:r>
          </a:p>
          <a:p>
            <a:r>
              <a:rPr lang="en-US" dirty="0" smtClean="0"/>
              <a:t>Dr. John </a:t>
            </a:r>
            <a:r>
              <a:rPr lang="en-US" dirty="0" err="1" smtClean="0"/>
              <a:t>Makhoul</a:t>
            </a:r>
            <a:r>
              <a:rPr lang="en-US" dirty="0" smtClean="0"/>
              <a:t> (BBN)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Hazem</a:t>
            </a:r>
            <a:r>
              <a:rPr lang="en-US" dirty="0" smtClean="0"/>
              <a:t> </a:t>
            </a:r>
            <a:r>
              <a:rPr lang="en-US" dirty="0" err="1" smtClean="0"/>
              <a:t>AbdelAzeem</a:t>
            </a:r>
            <a:r>
              <a:rPr lang="en-US" dirty="0" smtClean="0"/>
              <a:t> (Egypt)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1-Introduction and challenges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systems recognize text that has been previously written or printed on a page and then optically converted into a bit image. Offline devices include optical scanners of the flatbed, paper fed and handheld types.  </a:t>
            </a:r>
          </a:p>
          <a:p>
            <a:r>
              <a:rPr lang="en-US" dirty="0" smtClean="0"/>
              <a:t>Arabic printed script is more difficult than Latin script for the following reasons: 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Autofit/>
          </a:bodyPr>
          <a:lstStyle/>
          <a:p>
            <a:r>
              <a:rPr lang="en-US" sz="800" dirty="0" smtClean="0"/>
              <a:t>challenges</a:t>
            </a:r>
            <a:endParaRPr lang="ar-EG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Connectivity problem: segmentation and recognition</a:t>
            </a:r>
          </a:p>
          <a:p>
            <a:r>
              <a:rPr lang="en-US" sz="2000" dirty="0" smtClean="0"/>
              <a:t>Dotting problem</a:t>
            </a:r>
          </a:p>
          <a:p>
            <a:r>
              <a:rPr lang="en-US" sz="2000" dirty="0" smtClean="0"/>
              <a:t>Multiple Grapheme shapes depending on the position.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Ligatures: To make things even more complex, certain compounds of characters at certain positions of the Arabic word segments are represented by single atomic graphemes called ligatures. 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Overlapping problem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Diacritics problem</a:t>
            </a:r>
          </a:p>
          <a:p>
            <a:r>
              <a:rPr lang="en-US" sz="2000" dirty="0" smtClean="0"/>
              <a:t>Fonts families and size variations: </a:t>
            </a:r>
            <a:r>
              <a:rPr lang="ar-SA" sz="2000" dirty="0" smtClean="0"/>
              <a:t>نسخ، كوفى، رقعة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Each has sub-families (Mac versus Windows)</a:t>
            </a:r>
          </a:p>
          <a:p>
            <a:r>
              <a:rPr lang="en-US" sz="2000" dirty="0" smtClean="0"/>
              <a:t>Finally, the font size problem: Different Arabic graphemes do not have a fixed height or a fixed width. Moreover, neither the different nominal sizes of the same font scale linearly with their actual line heights, nor the different fonts with the same nominal size have a fixed line height.</a:t>
            </a:r>
          </a:p>
          <a:p>
            <a:endParaRPr lang="ar-EG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048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524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4038600"/>
            <a:ext cx="2819399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2- Applications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Digitizing billions of books for digital library storage, archival, retrieval, and classification.</a:t>
            </a:r>
          </a:p>
          <a:p>
            <a:r>
              <a:rPr lang="en-US" dirty="0" smtClean="0"/>
              <a:t>Digitizing historical documents </a:t>
            </a:r>
            <a:endParaRPr lang="ar-E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3- State of the art in products        (Latin script)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OCR is a highly mature technology for Latin script with excellent performance.</a:t>
            </a:r>
          </a:p>
          <a:p>
            <a:r>
              <a:rPr lang="en-US" dirty="0" smtClean="0"/>
              <a:t>The main challenges are in the pre-processing, page segmentation, speed of batch processing and post-processing.</a:t>
            </a:r>
          </a:p>
          <a:p>
            <a:r>
              <a:rPr lang="en-US" dirty="0" smtClean="0"/>
              <a:t>OmniPage-17 by </a:t>
            </a:r>
            <a:r>
              <a:rPr lang="en-US" b="1" dirty="0" smtClean="0"/>
              <a:t>Nuance</a:t>
            </a:r>
            <a:r>
              <a:rPr lang="en-US" dirty="0" smtClean="0"/>
              <a:t> is an example of such a product with less than 1% WER: </a:t>
            </a:r>
            <a:r>
              <a:rPr lang="en-US" sz="1600" dirty="0" smtClean="0">
                <a:hlinkClick r:id="rId2"/>
              </a:rPr>
              <a:t>http://www.nuance.com/imaging/omnipage/omnipage-professional.asp</a:t>
            </a:r>
            <a:endParaRPr lang="en-US" sz="1600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 State of the art in products     (Arabic script)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1- Sakhr</a:t>
            </a:r>
            <a:r>
              <a:rPr lang="en-US" dirty="0" smtClean="0"/>
              <a:t>: 1% </a:t>
            </a:r>
            <a:r>
              <a:rPr lang="en-US" dirty="0" smtClean="0">
                <a:solidFill>
                  <a:srgbClr val="FF0000"/>
                </a:solidFill>
              </a:rPr>
              <a:t>WER</a:t>
            </a:r>
            <a:r>
              <a:rPr lang="en-US" dirty="0" smtClean="0"/>
              <a:t> for good quality documents but may drop significantly with poor quality documents. (Best speed, and best output layout)</a:t>
            </a:r>
          </a:p>
          <a:p>
            <a:pPr>
              <a:buNone/>
            </a:pPr>
            <a:r>
              <a:rPr lang="en-US" dirty="0" smtClean="0"/>
              <a:t>2- VERUS</a:t>
            </a:r>
            <a:r>
              <a:rPr lang="en-US" dirty="0" smtClean="0"/>
              <a:t>: a little lower than Sakhr for good quality but significantly better for poor quality</a:t>
            </a:r>
            <a:r>
              <a:rPr lang="en-US" dirty="0" smtClean="0"/>
              <a:t>.</a:t>
            </a:r>
          </a:p>
          <a:p>
            <a:r>
              <a:rPr lang="en-US" sz="3000" b="1" dirty="0" smtClean="0"/>
              <a:t>(bibliotheca </a:t>
            </a:r>
            <a:r>
              <a:rPr lang="en-US" sz="3000" b="1" dirty="0" err="1" smtClean="0"/>
              <a:t>alexandrina</a:t>
            </a:r>
            <a:r>
              <a:rPr lang="en-US" sz="3000" b="1" dirty="0" smtClean="0"/>
              <a:t> uses both engines for its digitization project).</a:t>
            </a:r>
            <a:endParaRPr lang="en-US" sz="3000" b="1" dirty="0" smtClean="0"/>
          </a:p>
          <a:p>
            <a:pPr>
              <a:buNone/>
            </a:pPr>
            <a:r>
              <a:rPr lang="en-US" dirty="0" smtClean="0"/>
              <a:t>3- </a:t>
            </a:r>
            <a:r>
              <a:rPr lang="en-US" dirty="0" err="1" smtClean="0"/>
              <a:t>Readiris</a:t>
            </a:r>
            <a:r>
              <a:rPr lang="en-US" dirty="0" smtClean="0"/>
              <a:t>: Lower performance than the other two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5- State of the art in Research and Competitions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mainly on producing true Omni OCR for different font families, font sizes (specially the large), document pre-processing and framing, noise robustness, and </a:t>
            </a:r>
            <a:r>
              <a:rPr lang="en-US" dirty="0" smtClean="0"/>
              <a:t>batch-mode speed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Significant recent efforts: Most recent research employ HMMs, and fusion between multiple OCR systems targeting Omni font performance.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 Required Modules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 smtClean="0"/>
              <a:t>ScanFix</a:t>
            </a:r>
            <a:r>
              <a:rPr lang="en-US" dirty="0" smtClean="0"/>
              <a:t> pre-processing tool (or similar): 15$ per license.</a:t>
            </a:r>
          </a:p>
          <a:p>
            <a:pPr lvl="0"/>
            <a:r>
              <a:rPr lang="en-US" dirty="0" smtClean="0"/>
              <a:t>Nuance document analysis tool (Framing tools) (or similar): 30$ per license.</a:t>
            </a:r>
          </a:p>
          <a:p>
            <a:pPr lvl="0"/>
            <a:r>
              <a:rPr lang="en-US" dirty="0" smtClean="0"/>
              <a:t>Word based language model</a:t>
            </a:r>
          </a:p>
          <a:p>
            <a:pPr lvl="0"/>
            <a:r>
              <a:rPr lang="en-US" dirty="0" smtClean="0"/>
              <a:t>Character based language model</a:t>
            </a:r>
          </a:p>
          <a:p>
            <a:pPr lvl="0"/>
            <a:r>
              <a:rPr lang="en-US" dirty="0" smtClean="0"/>
              <a:t>Grapheme to ligature and ligature to grapheme convertor: Need to build a tool </a:t>
            </a:r>
          </a:p>
          <a:p>
            <a:pPr lvl="0"/>
            <a:r>
              <a:rPr lang="en-US" dirty="0" smtClean="0"/>
              <a:t>Statistical training tools: HTK, SRI, </a:t>
            </a:r>
            <a:r>
              <a:rPr lang="en-US" dirty="0" err="1" smtClean="0"/>
              <a:t>Matlab</a:t>
            </a:r>
            <a:r>
              <a:rPr lang="en-US" dirty="0" smtClean="0"/>
              <a:t>, and many neural network tools.</a:t>
            </a:r>
          </a:p>
          <a:p>
            <a:pPr lvl="0"/>
            <a:r>
              <a:rPr lang="en-US" dirty="0" smtClean="0"/>
              <a:t>Error analysis tools: Need to be implemented.</a:t>
            </a:r>
          </a:p>
          <a:p>
            <a:pPr lvl="0"/>
            <a:r>
              <a:rPr lang="en-US" dirty="0" smtClean="0"/>
              <a:t>Diacritic Preprocessing tool</a:t>
            </a:r>
          </a:p>
          <a:p>
            <a:pPr lvl="0"/>
            <a:r>
              <a:rPr lang="en-US" dirty="0" smtClean="0"/>
              <a:t>Language Recognition tool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7- Required Resources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Word annotated corpus (estimated </a:t>
            </a:r>
            <a:r>
              <a:rPr lang="en-US" b="1" dirty="0" smtClean="0"/>
              <a:t>5000</a:t>
            </a:r>
            <a:r>
              <a:rPr lang="en-US" dirty="0" smtClean="0"/>
              <a:t> pages of different </a:t>
            </a:r>
            <a:r>
              <a:rPr lang="en-US" dirty="0" smtClean="0"/>
              <a:t>quality-resolution </a:t>
            </a:r>
            <a:r>
              <a:rPr lang="en-US" dirty="0" smtClean="0"/>
              <a:t>and font styles</a:t>
            </a:r>
            <a:r>
              <a:rPr lang="en-US" dirty="0" smtClean="0"/>
              <a:t>).</a:t>
            </a:r>
            <a:endParaRPr lang="en-US" dirty="0" smtClean="0"/>
          </a:p>
          <a:p>
            <a:pPr lvl="0"/>
            <a:r>
              <a:rPr lang="en-US" dirty="0" smtClean="0"/>
              <a:t>Character/Ligature </a:t>
            </a:r>
            <a:r>
              <a:rPr lang="en-US" dirty="0" smtClean="0"/>
              <a:t>annotated </a:t>
            </a:r>
            <a:r>
              <a:rPr lang="en-US" dirty="0" smtClean="0"/>
              <a:t>corpus </a:t>
            </a:r>
            <a:r>
              <a:rPr lang="en-US" dirty="0" smtClean="0"/>
              <a:t>for initial models (estimated </a:t>
            </a:r>
            <a:r>
              <a:rPr lang="en-US" b="1" dirty="0" smtClean="0"/>
              <a:t>8</a:t>
            </a:r>
            <a:r>
              <a:rPr lang="en-US" dirty="0" smtClean="0"/>
              <a:t> pages covering all shapes, with about 25 instance per shape).</a:t>
            </a:r>
          </a:p>
          <a:p>
            <a:pPr lvl="0"/>
            <a:r>
              <a:rPr lang="en-US" dirty="0" smtClean="0"/>
              <a:t>Character-based </a:t>
            </a:r>
            <a:r>
              <a:rPr lang="en-US" dirty="0" smtClean="0"/>
              <a:t>language models (use digital resources).</a:t>
            </a:r>
          </a:p>
          <a:p>
            <a:pPr lvl="0"/>
            <a:r>
              <a:rPr lang="en-US" dirty="0" smtClean="0"/>
              <a:t>Word-based language models (use digital resources).</a:t>
            </a:r>
          </a:p>
          <a:p>
            <a:pPr lvl="0"/>
            <a:r>
              <a:rPr lang="en-US" dirty="0" smtClean="0"/>
              <a:t>Dictionaries with transcriptions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1051</Words>
  <Application>Microsoft Office PowerPoint</Application>
  <PresentationFormat>On-screen Show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Pre-SWOT Report. Printed Arabic OCR</vt:lpstr>
      <vt:lpstr>1-Introduction and challenges</vt:lpstr>
      <vt:lpstr>challenges</vt:lpstr>
      <vt:lpstr>2- Applications</vt:lpstr>
      <vt:lpstr>3- State of the art in products        (Latin script)</vt:lpstr>
      <vt:lpstr>4- State of the art in products     (Arabic script)</vt:lpstr>
      <vt:lpstr>5- State of the art in Research and Competitions</vt:lpstr>
      <vt:lpstr>6- Required Modules</vt:lpstr>
      <vt:lpstr>7- Required Resources</vt:lpstr>
      <vt:lpstr>8- Available Resources and Gaps</vt:lpstr>
      <vt:lpstr>9- LR proposed by ALTEC: Training </vt:lpstr>
      <vt:lpstr>LR proposed by ALTEC (cont.)</vt:lpstr>
      <vt:lpstr>LR proposed by ALTEC (Benchmarking)</vt:lpstr>
      <vt:lpstr>10- Preliminary SWOT analysis</vt:lpstr>
      <vt:lpstr>Slide 15</vt:lpstr>
      <vt:lpstr>11- Survey</vt:lpstr>
      <vt:lpstr>List of Survey Targets</vt:lpstr>
      <vt:lpstr>12- Key Figures in this Field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Phoenix</cp:lastModifiedBy>
  <cp:revision>34</cp:revision>
  <dcterms:created xsi:type="dcterms:W3CDTF">2006-08-16T00:00:00Z</dcterms:created>
  <dcterms:modified xsi:type="dcterms:W3CDTF">2010-02-25T08:40:51Z</dcterms:modified>
</cp:coreProperties>
</file>